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25" r:id="rId3"/>
    <p:sldId id="301" r:id="rId4"/>
    <p:sldId id="318" r:id="rId5"/>
    <p:sldId id="260" r:id="rId6"/>
    <p:sldId id="312" r:id="rId7"/>
    <p:sldId id="259" r:id="rId8"/>
    <p:sldId id="305" r:id="rId9"/>
    <p:sldId id="320" r:id="rId10"/>
    <p:sldId id="309" r:id="rId11"/>
    <p:sldId id="330" r:id="rId12"/>
    <p:sldId id="336" r:id="rId13"/>
    <p:sldId id="337" r:id="rId14"/>
    <p:sldId id="338" r:id="rId15"/>
    <p:sldId id="341" r:id="rId16"/>
    <p:sldId id="343" r:id="rId17"/>
    <p:sldId id="344" r:id="rId18"/>
    <p:sldId id="345" r:id="rId19"/>
    <p:sldId id="347" r:id="rId20"/>
    <p:sldId id="348" r:id="rId21"/>
    <p:sldId id="351" r:id="rId22"/>
    <p:sldId id="353" r:id="rId23"/>
    <p:sldId id="355" r:id="rId24"/>
    <p:sldId id="354" r:id="rId25"/>
    <p:sldId id="316" r:id="rId26"/>
    <p:sldId id="356" r:id="rId27"/>
  </p:sldIdLst>
  <p:sldSz cx="9144000" cy="6858000" type="screen4x3"/>
  <p:notesSz cx="6745288" cy="987266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ipp Salger" initials="PS" lastIdx="1" clrIdx="0">
    <p:extLst>
      <p:ext uri="{19B8F6BF-5375-455C-9EA6-DF929625EA0E}">
        <p15:presenceInfo xmlns:p15="http://schemas.microsoft.com/office/powerpoint/2012/main" userId="Philipp Salg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3F22"/>
    <a:srgbClr val="5A6EB4"/>
    <a:srgbClr val="6EF62A"/>
    <a:srgbClr val="50AAE6"/>
    <a:srgbClr val="A00078"/>
    <a:srgbClr val="A01E28"/>
    <a:srgbClr val="A08232"/>
    <a:srgbClr val="DCA01E"/>
    <a:srgbClr val="FA8214"/>
    <a:srgbClr val="82B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397" autoAdjust="0"/>
    <p:restoredTop sz="91212" autoAdjust="0"/>
  </p:normalViewPr>
  <p:slideViewPr>
    <p:cSldViewPr snapToGrid="0" showGuides="1">
      <p:cViewPr varScale="1">
        <p:scale>
          <a:sx n="93" d="100"/>
          <a:sy n="93" d="100"/>
        </p:scale>
        <p:origin x="96" y="5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3984" y="102"/>
      </p:cViewPr>
      <p:guideLst>
        <p:guide orient="horz" pos="3109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00610" y="505632"/>
            <a:ext cx="2713729" cy="30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 smtClean="0"/>
            </a:lvl1pPr>
          </a:lstStyle>
          <a:p>
            <a:pPr>
              <a:defRPr/>
            </a:pPr>
            <a:r>
              <a:rPr lang="de-DE" dirty="0" smtClean="0"/>
              <a:t>Name| </a:t>
            </a:r>
            <a:r>
              <a:rPr lang="de-DE" dirty="0"/>
              <a:t>B</a:t>
            </a:r>
            <a:r>
              <a:rPr lang="de-DE" dirty="0" smtClean="0"/>
              <a:t>ahnsystemtechnik</a:t>
            </a:r>
            <a:endParaRPr lang="de-DE" dirty="0"/>
          </a:p>
        </p:txBody>
      </p:sp>
      <p:pic>
        <p:nvPicPr>
          <p:cNvPr id="9219" name="Picture 6" descr="KIT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248" y="116552"/>
            <a:ext cx="1063320" cy="69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97474" y="9222611"/>
            <a:ext cx="3670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e-DE" sz="800" dirty="0"/>
              <a:t>KIT – Universität des Landes Baden-Württemberg und</a:t>
            </a:r>
          </a:p>
          <a:p>
            <a:r>
              <a:rPr lang="de-DE" sz="800" dirty="0"/>
              <a:t>nationales Großforschungszentrum in der Helmholtz-Gemeinschaft</a:t>
            </a:r>
          </a:p>
        </p:txBody>
      </p:sp>
    </p:spTree>
    <p:extLst>
      <p:ext uri="{BB962C8B-B14F-4D97-AF65-F5344CB8AC3E}">
        <p14:creationId xmlns:p14="http://schemas.microsoft.com/office/powerpoint/2010/main" val="1518234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95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0769" y="0"/>
            <a:ext cx="292295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75" y="739775"/>
            <a:ext cx="4935538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529" y="4689515"/>
            <a:ext cx="5396230" cy="444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16"/>
            <a:ext cx="292295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de-DE" dirty="0" smtClean="0"/>
              <a:t>Prof. Dr. Max Mustermann | Musterfakultät</a:t>
            </a:r>
            <a:endParaRPr lang="de-DE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0769" y="9377316"/>
            <a:ext cx="292295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4A92BA5-243E-4DA3-AD49-839B0C2373A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645996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Prof. Dr. Max Mustermann | Musterfakultät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A92BA5-243E-4DA3-AD49-839B0C2373A0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9949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Prof. Dr. Max Mustermann | Musterfakultät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A92BA5-243E-4DA3-AD49-839B0C2373A0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6479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II_rahmen_neu_tit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70700"/>
          </a:xfrm>
          <a:prstGeom prst="rect">
            <a:avLst/>
          </a:prstGeom>
          <a:noFill/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96875" y="6475413"/>
            <a:ext cx="3670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e-DE" sz="800" dirty="0"/>
              <a:t>KIT – Universität des Landes Baden-Württemberg und</a:t>
            </a:r>
          </a:p>
          <a:p>
            <a:r>
              <a:rPr lang="de-DE" sz="800" dirty="0"/>
              <a:t>nationales Großforschungszentrum in der Helmholtz-Gemeinschaft</a:t>
            </a: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385763" y="3367088"/>
            <a:ext cx="4537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de-DE" sz="1000" dirty="0" smtClean="0">
                <a:solidFill>
                  <a:schemeClr val="bg1"/>
                </a:solidFill>
              </a:rPr>
              <a:t>Lehrstuhl für Bahnsystemtechnik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/>
            <a:r>
              <a:rPr lang="de-DE" sz="1600" b="1">
                <a:solidFill>
                  <a:schemeClr val="bg1"/>
                </a:solidFill>
              </a:rPr>
              <a:t>www.kit.edu</a:t>
            </a:r>
          </a:p>
        </p:txBody>
      </p:sp>
      <p:pic>
        <p:nvPicPr>
          <p:cNvPr id="9" name="Picture 11" descr="KIT-Logo-rgb_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33375"/>
            <a:ext cx="1619250" cy="747713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5288" y="1268413"/>
            <a:ext cx="8389937" cy="649287"/>
          </a:xfrm>
        </p:spPr>
        <p:txBody>
          <a:bodyPr/>
          <a:lstStyle>
            <a:lvl1pPr>
              <a:lnSpc>
                <a:spcPct val="90000"/>
              </a:lnSpc>
              <a:defRPr sz="26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6875" y="2232025"/>
            <a:ext cx="8370888" cy="620713"/>
          </a:xfrm>
        </p:spPr>
        <p:txBody>
          <a:bodyPr/>
          <a:lstStyle>
            <a:lvl1pPr marL="0" indent="0">
              <a:spcBef>
                <a:spcPct val="0"/>
              </a:spcBef>
              <a:buFontTx/>
              <a:buNone/>
              <a:defRPr sz="1800" b="1">
                <a:solidFill>
                  <a:srgbClr val="000000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419" y="3739085"/>
            <a:ext cx="3400344" cy="2459582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4389949" y="4535785"/>
            <a:ext cx="557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 smtClean="0"/>
              <a:t>+</a:t>
            </a:r>
            <a:endParaRPr lang="de-DE" sz="5400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3" y="3739085"/>
            <a:ext cx="3547548" cy="2459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Jon Ander Ferri  -   Masterarbeit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3" y="333375"/>
            <a:ext cx="2089150" cy="5759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333375"/>
            <a:ext cx="6116638" cy="57594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Jon Ander Ferri  -   Masterarbeit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Jon Ander Ferri  -   Masterarbeit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Jon Ander Ferri  -   Masterarbeit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Jon Ander Ferri  -   Masterarbeit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Jon Ander Ferri  -   Masterarbeit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Jon Ander Ferri  -   Masterarbeit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Jon Ander Ferri  -   Masterarbeit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Jon Ander Ferri  -   Masterarbeit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Jon Ander Ferri  -   Masterarbeit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II_rahmen_neu_folg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Folientitel durch klicken hinzufügen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3700" y="1142984"/>
            <a:ext cx="83566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Karlsruhe Institute </a:t>
            </a:r>
            <a:r>
              <a:rPr lang="de-DE" dirty="0" err="1" smtClean="0"/>
              <a:t>of</a:t>
            </a:r>
            <a:r>
              <a:rPr lang="de-DE" dirty="0" smtClean="0"/>
              <a:t> Technology (KIT).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90688" y="6454775"/>
            <a:ext cx="41767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900"/>
            </a:lvl1pPr>
          </a:lstStyle>
          <a:p>
            <a:r>
              <a:rPr lang="de-DE" smtClean="0"/>
              <a:t>Jon Ander Ferri  -   Masterarbeit</a:t>
            </a:r>
            <a:endParaRPr lang="de-DE" dirty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5" y="6453188"/>
            <a:ext cx="325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fld id="{87F4881A-57BB-48CB-9D2F-D38D19B9D9C3}" type="slidenum">
              <a:rPr lang="de-DE" sz="900" b="1"/>
              <a:pPr>
                <a:spcBef>
                  <a:spcPct val="50000"/>
                </a:spcBef>
              </a:pPr>
              <a:t>‹Nr.›</a:t>
            </a:fld>
            <a:endParaRPr lang="de-DE" sz="900" b="1"/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755650" y="6453188"/>
            <a:ext cx="8143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r>
              <a:rPr lang="de-DE" sz="900" dirty="0" smtClean="0"/>
              <a:t>25.07.2016</a:t>
            </a:r>
          </a:p>
        </p:txBody>
      </p:sp>
      <p:pic>
        <p:nvPicPr>
          <p:cNvPr id="1037" name="Picture 13" descr="KIT-Logo-rgb_d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67625" y="333375"/>
            <a:ext cx="1076325" cy="496888"/>
          </a:xfrm>
          <a:prstGeom prst="rect">
            <a:avLst/>
          </a:prstGeom>
          <a:noFill/>
        </p:spPr>
      </p:pic>
      <p:pic>
        <p:nvPicPr>
          <p:cNvPr id="10" name="Grafik 9" descr="FAST.png"/>
          <p:cNvPicPr>
            <a:picLocks noChangeAspect="1"/>
          </p:cNvPicPr>
          <p:nvPr userDrawn="1"/>
        </p:nvPicPr>
        <p:blipFill>
          <a:blip r:embed="rId15" cstate="print"/>
          <a:srcRect l="3538" t="15565" r="6688" b="22452"/>
          <a:stretch>
            <a:fillRect/>
          </a:stretch>
        </p:blipFill>
        <p:spPr>
          <a:xfrm>
            <a:off x="7727652" y="6348597"/>
            <a:ext cx="1062000" cy="5030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6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6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6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6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6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6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6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6875" y="2177637"/>
            <a:ext cx="8389937" cy="330201"/>
          </a:xfrm>
        </p:spPr>
        <p:txBody>
          <a:bodyPr numCol="1"/>
          <a:lstStyle/>
          <a:p>
            <a:pPr eaLnBrk="1" hangingPunct="1"/>
            <a:r>
              <a:rPr lang="de-DE" dirty="0" smtClean="0"/>
              <a:t/>
            </a:r>
            <a:br>
              <a:rPr lang="de-DE" dirty="0" smtClean="0"/>
            </a:br>
            <a:r>
              <a:rPr lang="de-DE" sz="2400" dirty="0" smtClean="0"/>
              <a:t>Masterarbeit</a:t>
            </a:r>
            <a:endParaRPr lang="de-DE" sz="22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6875" y="2717800"/>
            <a:ext cx="8370888" cy="620713"/>
          </a:xfrm>
        </p:spPr>
        <p:txBody>
          <a:bodyPr/>
          <a:lstStyle/>
          <a:p>
            <a:pPr eaLnBrk="1" hangingPunct="1"/>
            <a:r>
              <a:rPr lang="de-DE" dirty="0" smtClean="0"/>
              <a:t>Jon Ander Ferri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04800" y="1160340"/>
            <a:ext cx="848201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400" b="1" dirty="0" smtClean="0"/>
              <a:t>Konstruktive</a:t>
            </a:r>
            <a:r>
              <a:rPr lang="de-DE" sz="2300" b="1" dirty="0" smtClean="0"/>
              <a:t> Umsetzung eines seitlich agierenden Kupplungsroboters zum Kuppeln von Standardgüterwagen</a:t>
            </a:r>
            <a:endParaRPr lang="de-DE" sz="23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333375"/>
            <a:ext cx="7051675" cy="561975"/>
          </a:xfrm>
        </p:spPr>
        <p:txBody>
          <a:bodyPr/>
          <a:lstStyle/>
          <a:p>
            <a:r>
              <a:rPr lang="de-DE" dirty="0" smtClean="0"/>
              <a:t>5. Generierung von Konzepten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0526" y="1144273"/>
            <a:ext cx="8201539" cy="4894262"/>
          </a:xfrm>
        </p:spPr>
        <p:txBody>
          <a:bodyPr/>
          <a:lstStyle/>
          <a:p>
            <a:pPr marL="0" indent="0" algn="just">
              <a:buNone/>
            </a:pPr>
            <a:endParaRPr lang="de-DE" sz="400" dirty="0"/>
          </a:p>
          <a:p>
            <a:pPr marL="0" indent="0" algn="just">
              <a:buNone/>
            </a:pPr>
            <a:endParaRPr lang="de-DE" sz="1400" dirty="0"/>
          </a:p>
          <a:p>
            <a:pPr algn="just"/>
            <a:r>
              <a:rPr lang="de-DE" sz="2000" dirty="0" smtClean="0"/>
              <a:t>Man kann verschiedene Kreativitätstechniken benutzen: intuitive Methoden (Brainstorming…), diskursive Methoden (morphologischer Kasten…), Kombimethoden (TRIZ…).</a:t>
            </a:r>
          </a:p>
          <a:p>
            <a:pPr algn="just"/>
            <a:r>
              <a:rPr lang="de-DE" sz="2000" dirty="0" smtClean="0"/>
              <a:t>Besonders zu erwähnen TRIZ: „Automatisierung“ der Kreativität.</a:t>
            </a:r>
            <a:endParaRPr lang="de-DE" sz="2000" dirty="0"/>
          </a:p>
          <a:p>
            <a:pPr marL="0" indent="0" algn="just">
              <a:buNone/>
            </a:pPr>
            <a:endParaRPr lang="de-DE" sz="2000" dirty="0" smtClean="0"/>
          </a:p>
          <a:p>
            <a:pPr marL="0" indent="0" algn="just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Jon Ander Ferri  -   Masterarbeit</a:t>
            </a:r>
            <a:endParaRPr lang="de-DE" dirty="0"/>
          </a:p>
        </p:txBody>
      </p:sp>
      <p:pic>
        <p:nvPicPr>
          <p:cNvPr id="13" name="Grafik 12" descr="https://upload.wikimedia.org/wikipedia/commons/thumb/8/8b/TRIZway.svg/400px-TRIZway.svg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06" y="3234387"/>
            <a:ext cx="4168732" cy="250345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4994004" y="3146788"/>
            <a:ext cx="3754841" cy="36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endParaRPr lang="de-DE" sz="400" kern="0" dirty="0" smtClean="0"/>
          </a:p>
          <a:p>
            <a:pPr marL="0" indent="0" algn="just">
              <a:buFontTx/>
              <a:buNone/>
            </a:pPr>
            <a:endParaRPr lang="de-DE" sz="1400" kern="0" dirty="0" smtClean="0"/>
          </a:p>
          <a:p>
            <a:pPr algn="just"/>
            <a:r>
              <a:rPr lang="de-DE" sz="2000" kern="0" dirty="0" smtClean="0"/>
              <a:t>Entwickelt von Genrich </a:t>
            </a:r>
            <a:r>
              <a:rPr lang="de-DE" sz="2000" kern="0" dirty="0" err="1" smtClean="0"/>
              <a:t>Altshuller</a:t>
            </a:r>
            <a:r>
              <a:rPr lang="de-DE" sz="2000" kern="0" dirty="0" smtClean="0"/>
              <a:t> </a:t>
            </a:r>
            <a:r>
              <a:rPr lang="de-DE" sz="2000" dirty="0" smtClean="0"/>
              <a:t>in </a:t>
            </a:r>
            <a:r>
              <a:rPr lang="de-DE" sz="2000" dirty="0"/>
              <a:t>den </a:t>
            </a:r>
            <a:r>
              <a:rPr lang="de-DE" sz="2000" dirty="0" smtClean="0"/>
              <a:t>Fünfzigerjahren.</a:t>
            </a:r>
            <a:endParaRPr lang="de-DE" sz="2000" kern="0" dirty="0" smtClean="0"/>
          </a:p>
          <a:p>
            <a:pPr algn="just"/>
            <a:r>
              <a:rPr lang="de-DE" sz="2000" kern="0" dirty="0" smtClean="0"/>
              <a:t>Ziel: die Widersprüche lösen.</a:t>
            </a:r>
          </a:p>
          <a:p>
            <a:pPr marL="0" indent="0" algn="just">
              <a:buFontTx/>
              <a:buNone/>
            </a:pPr>
            <a:endParaRPr lang="de-DE" sz="2000" kern="0" dirty="0" smtClean="0"/>
          </a:p>
          <a:p>
            <a:pPr marL="0" indent="0" algn="just">
              <a:buFontTx/>
              <a:buNone/>
            </a:pP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392576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333375"/>
            <a:ext cx="7051675" cy="561975"/>
          </a:xfrm>
        </p:spPr>
        <p:txBody>
          <a:bodyPr/>
          <a:lstStyle/>
          <a:p>
            <a:r>
              <a:rPr lang="de-DE" dirty="0" smtClean="0"/>
              <a:t>5. Generierung von Konzepten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0526" y="895350"/>
            <a:ext cx="8201539" cy="5143185"/>
          </a:xfrm>
        </p:spPr>
        <p:txBody>
          <a:bodyPr/>
          <a:lstStyle/>
          <a:p>
            <a:pPr marL="0" indent="0" algn="just">
              <a:buNone/>
            </a:pPr>
            <a:endParaRPr lang="de-DE" sz="400" dirty="0"/>
          </a:p>
          <a:p>
            <a:pPr marL="0" indent="0" algn="just">
              <a:buNone/>
            </a:pPr>
            <a:r>
              <a:rPr lang="de-DE" sz="2000" b="1" dirty="0" smtClean="0"/>
              <a:t>Anwendung der TRIZ Methode</a:t>
            </a:r>
          </a:p>
          <a:p>
            <a:pPr marL="0" indent="0" algn="just">
              <a:buNone/>
            </a:pPr>
            <a:endParaRPr lang="de-DE" sz="2000" b="1" dirty="0" smtClean="0"/>
          </a:p>
          <a:p>
            <a:pPr marL="0" indent="0" algn="just">
              <a:buNone/>
            </a:pPr>
            <a:r>
              <a:rPr lang="de-DE" sz="2000" dirty="0" smtClean="0"/>
              <a:t>1. </a:t>
            </a:r>
            <a:r>
              <a:rPr lang="de-DE" sz="2000" u="sng" dirty="0" smtClean="0"/>
              <a:t>Beschreibung </a:t>
            </a:r>
            <a:r>
              <a:rPr lang="de-DE" sz="2000" u="sng" dirty="0"/>
              <a:t>und Anforderungen des </a:t>
            </a:r>
            <a:r>
              <a:rPr lang="de-DE" sz="2000" u="sng" dirty="0" smtClean="0"/>
              <a:t>Produktes</a:t>
            </a:r>
          </a:p>
          <a:p>
            <a:pPr marL="0" indent="0" algn="just">
              <a:buNone/>
            </a:pPr>
            <a:endParaRPr lang="de-DE" sz="2000" dirty="0" smtClean="0"/>
          </a:p>
          <a:p>
            <a:pPr algn="just"/>
            <a:r>
              <a:rPr lang="de-DE" sz="2000" dirty="0" smtClean="0"/>
              <a:t>Man kann dazu verschiedene Werkzeuge benutzen.</a:t>
            </a:r>
          </a:p>
          <a:p>
            <a:pPr algn="just"/>
            <a:r>
              <a:rPr lang="de-DE" sz="2000" dirty="0" smtClean="0"/>
              <a:t>FAST Diagramm:</a:t>
            </a:r>
            <a:endParaRPr lang="de-DE" sz="2000" dirty="0"/>
          </a:p>
          <a:p>
            <a:pPr marL="0" indent="0" algn="just">
              <a:buNone/>
            </a:pPr>
            <a:endParaRPr lang="de-DE" sz="2000" dirty="0"/>
          </a:p>
          <a:p>
            <a:pPr marL="0" indent="0" algn="just">
              <a:buNone/>
            </a:pPr>
            <a:endParaRPr lang="de-DE" sz="2000" u="sng" dirty="0" smtClean="0"/>
          </a:p>
          <a:p>
            <a:pPr marL="457200" indent="-457200" algn="just">
              <a:buAutoNum type="arabicPeriod"/>
            </a:pPr>
            <a:endParaRPr lang="de-DE" sz="2000" u="sng" dirty="0"/>
          </a:p>
          <a:p>
            <a:pPr marL="457200" indent="-457200" algn="just">
              <a:buAutoNum type="arabicPeriod"/>
            </a:pPr>
            <a:endParaRPr lang="de-DE" sz="2000" u="sng" dirty="0"/>
          </a:p>
          <a:p>
            <a:pPr marL="0" indent="0" algn="just">
              <a:buNone/>
            </a:pPr>
            <a:endParaRPr lang="de-DE" sz="2000" b="1" dirty="0" smtClean="0"/>
          </a:p>
          <a:p>
            <a:pPr marL="0" indent="0" algn="just">
              <a:buNone/>
            </a:pPr>
            <a:endParaRPr lang="de-DE" sz="2000" b="1" dirty="0" smtClean="0"/>
          </a:p>
          <a:p>
            <a:pPr marL="0" indent="0" algn="just">
              <a:buNone/>
            </a:pPr>
            <a:endParaRPr lang="de-DE" sz="2000" dirty="0" smtClean="0"/>
          </a:p>
          <a:p>
            <a:pPr marL="0" indent="0" algn="just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Jon Ander Ferri  -   Masterarbeit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056" y="3239507"/>
            <a:ext cx="6005720" cy="269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3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333375"/>
            <a:ext cx="7051675" cy="561975"/>
          </a:xfrm>
        </p:spPr>
        <p:txBody>
          <a:bodyPr/>
          <a:lstStyle/>
          <a:p>
            <a:r>
              <a:rPr lang="de-DE" dirty="0" smtClean="0"/>
              <a:t>5. Generierung von Konzepten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0526" y="895350"/>
            <a:ext cx="8201539" cy="5143185"/>
          </a:xfrm>
        </p:spPr>
        <p:txBody>
          <a:bodyPr/>
          <a:lstStyle/>
          <a:p>
            <a:pPr marL="0" indent="0" algn="just">
              <a:buNone/>
            </a:pPr>
            <a:endParaRPr lang="de-DE" sz="400" dirty="0"/>
          </a:p>
          <a:p>
            <a:pPr marL="0" indent="0" algn="just">
              <a:buNone/>
            </a:pPr>
            <a:r>
              <a:rPr lang="de-DE" sz="2000" b="1" dirty="0" smtClean="0"/>
              <a:t>Anwendung der TRIZ Methode</a:t>
            </a:r>
          </a:p>
          <a:p>
            <a:pPr marL="0" indent="0" algn="just">
              <a:buNone/>
            </a:pPr>
            <a:endParaRPr lang="de-DE" sz="2000" b="1" dirty="0" smtClean="0"/>
          </a:p>
          <a:p>
            <a:pPr marL="0" indent="0" algn="just">
              <a:buNone/>
            </a:pPr>
            <a:r>
              <a:rPr lang="de-DE" sz="2000" dirty="0" smtClean="0"/>
              <a:t>1. </a:t>
            </a:r>
            <a:r>
              <a:rPr lang="de-DE" sz="2000" u="sng" dirty="0" smtClean="0"/>
              <a:t>Beschreibung </a:t>
            </a:r>
            <a:r>
              <a:rPr lang="de-DE" sz="2000" u="sng" dirty="0"/>
              <a:t>und Anforderungen des </a:t>
            </a:r>
            <a:r>
              <a:rPr lang="de-DE" sz="2000" u="sng" dirty="0" smtClean="0"/>
              <a:t>Produktes</a:t>
            </a:r>
          </a:p>
          <a:p>
            <a:pPr marL="457200" indent="-457200" algn="just">
              <a:buAutoNum type="arabicPeriod"/>
            </a:pPr>
            <a:endParaRPr lang="de-DE" sz="2000" u="sng" dirty="0" smtClean="0"/>
          </a:p>
          <a:p>
            <a:pPr marL="457200" indent="-457200" algn="just">
              <a:buAutoNum type="arabicPeriod"/>
            </a:pPr>
            <a:endParaRPr lang="de-DE" sz="2000" u="sng" dirty="0"/>
          </a:p>
          <a:p>
            <a:pPr marL="457200" indent="-457200" algn="just">
              <a:buAutoNum type="arabicPeriod"/>
            </a:pPr>
            <a:endParaRPr lang="de-DE" sz="2000" u="sng" dirty="0"/>
          </a:p>
          <a:p>
            <a:pPr marL="0" indent="0" algn="just">
              <a:buNone/>
            </a:pPr>
            <a:endParaRPr lang="de-DE" sz="2000" b="1" dirty="0" smtClean="0"/>
          </a:p>
          <a:p>
            <a:pPr marL="0" indent="0" algn="just">
              <a:buNone/>
            </a:pPr>
            <a:endParaRPr lang="de-DE" sz="2000" b="1" dirty="0" smtClean="0"/>
          </a:p>
          <a:p>
            <a:pPr marL="0" indent="0" algn="just">
              <a:buNone/>
            </a:pPr>
            <a:endParaRPr lang="de-DE" sz="2000" dirty="0" smtClean="0"/>
          </a:p>
          <a:p>
            <a:pPr marL="0" indent="0" algn="just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Jon Ander Ferri  -   Masterarbeit</a:t>
            </a:r>
            <a:endParaRPr lang="de-DE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320736" y="2082886"/>
            <a:ext cx="1807167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endParaRPr lang="de-DE" sz="400" kern="0" dirty="0" smtClean="0"/>
          </a:p>
          <a:p>
            <a:pPr marL="457200" indent="-457200" algn="just">
              <a:buFontTx/>
              <a:buAutoNum type="arabicPeriod"/>
            </a:pPr>
            <a:endParaRPr lang="de-DE" sz="2000" u="sng" kern="0" dirty="0" smtClean="0"/>
          </a:p>
          <a:p>
            <a:pPr algn="just"/>
            <a:r>
              <a:rPr lang="de-DE" sz="2000" kern="0" dirty="0" smtClean="0"/>
              <a:t>Tabelle von Funktionen:</a:t>
            </a:r>
          </a:p>
          <a:p>
            <a:pPr marL="457200" indent="-457200" algn="just">
              <a:buFontTx/>
              <a:buAutoNum type="arabicPeriod"/>
            </a:pPr>
            <a:endParaRPr lang="de-DE" sz="2000" u="sng" kern="0" dirty="0" smtClean="0"/>
          </a:p>
          <a:p>
            <a:pPr marL="457200" indent="-457200" algn="just">
              <a:buFontTx/>
              <a:buAutoNum type="arabicPeriod"/>
            </a:pPr>
            <a:endParaRPr lang="de-DE" sz="2000" u="sng" kern="0" dirty="0" smtClean="0"/>
          </a:p>
          <a:p>
            <a:pPr marL="0" indent="0" algn="just">
              <a:buFontTx/>
              <a:buNone/>
            </a:pPr>
            <a:endParaRPr lang="de-DE" sz="2000" b="1" kern="0" dirty="0" smtClean="0"/>
          </a:p>
          <a:p>
            <a:pPr marL="0" indent="0" algn="just">
              <a:buFontTx/>
              <a:buNone/>
            </a:pPr>
            <a:endParaRPr lang="de-DE" sz="2000" b="1" kern="0" dirty="0" smtClean="0"/>
          </a:p>
          <a:p>
            <a:pPr marL="0" indent="0" algn="just">
              <a:buFontTx/>
              <a:buNone/>
            </a:pPr>
            <a:endParaRPr lang="de-DE" sz="2000" kern="0" dirty="0" smtClean="0"/>
          </a:p>
          <a:p>
            <a:pPr marL="0" indent="0" algn="just">
              <a:buFontTx/>
              <a:buNone/>
            </a:pPr>
            <a:endParaRPr lang="de-DE" kern="0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632920"/>
              </p:ext>
            </p:extLst>
          </p:nvPr>
        </p:nvGraphicFramePr>
        <p:xfrm>
          <a:off x="3033687" y="2199649"/>
          <a:ext cx="5965034" cy="40931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6154"/>
                <a:gridCol w="1484123"/>
                <a:gridCol w="1444757"/>
              </a:tblGrid>
              <a:tr h="328385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 dirty="0">
                          <a:effectLst/>
                        </a:rPr>
                        <a:t>Funktionen</a:t>
                      </a:r>
                      <a:endParaRPr lang="de-DE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28385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 dirty="0" smtClean="0">
                          <a:effectLst/>
                        </a:rPr>
                        <a:t>Eigenschaften</a:t>
                      </a:r>
                      <a:endParaRPr lang="de-DE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 dirty="0">
                          <a:effectLst/>
                        </a:rPr>
                        <a:t>Empfohlene</a:t>
                      </a:r>
                      <a:endParaRPr lang="de-DE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 dirty="0">
                          <a:effectLst/>
                        </a:rPr>
                        <a:t>Wesentliche</a:t>
                      </a:r>
                      <a:endParaRPr lang="de-DE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8385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 dirty="0">
                          <a:effectLst/>
                        </a:rPr>
                        <a:t>Bügel einhängen</a:t>
                      </a:r>
                      <a:endParaRPr lang="de-DE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X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489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>
                          <a:effectLst/>
                        </a:rPr>
                        <a:t>Entlang Bahnsteigs fortbewegen</a:t>
                      </a:r>
                      <a:endParaRPr lang="de-DE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X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8385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>
                          <a:effectLst/>
                        </a:rPr>
                        <a:t>Einfache Wartung</a:t>
                      </a:r>
                      <a:endParaRPr lang="de-DE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X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8385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>
                          <a:effectLst/>
                        </a:rPr>
                        <a:t>Kleines Gewicht</a:t>
                      </a:r>
                      <a:endParaRPr lang="de-DE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X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489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>
                          <a:effectLst/>
                        </a:rPr>
                        <a:t>Fähigkeit an die Anlage anzupassen </a:t>
                      </a:r>
                      <a:endParaRPr lang="de-DE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X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61403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 dirty="0">
                          <a:effectLst/>
                        </a:rPr>
                        <a:t>Fähigkeit an die Wetterbedingungen anzupassen</a:t>
                      </a:r>
                      <a:endParaRPr lang="de-DE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100" dirty="0">
                          <a:effectLst/>
                        </a:rPr>
                        <a:t>X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82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333375"/>
            <a:ext cx="7051675" cy="561975"/>
          </a:xfrm>
        </p:spPr>
        <p:txBody>
          <a:bodyPr/>
          <a:lstStyle/>
          <a:p>
            <a:r>
              <a:rPr lang="de-DE" dirty="0" smtClean="0"/>
              <a:t>5. Generierung von Konzepten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0526" y="895350"/>
            <a:ext cx="8201539" cy="5143185"/>
          </a:xfrm>
        </p:spPr>
        <p:txBody>
          <a:bodyPr/>
          <a:lstStyle/>
          <a:p>
            <a:pPr marL="0" indent="0" algn="just">
              <a:buNone/>
            </a:pPr>
            <a:endParaRPr lang="de-DE" sz="400" dirty="0"/>
          </a:p>
          <a:p>
            <a:pPr marL="0" indent="0" algn="just">
              <a:buNone/>
            </a:pPr>
            <a:r>
              <a:rPr lang="de-DE" sz="2000" b="1" dirty="0" smtClean="0"/>
              <a:t>Anwendung der TRIZ Methode</a:t>
            </a:r>
          </a:p>
          <a:p>
            <a:pPr marL="0" indent="0" algn="just">
              <a:buNone/>
            </a:pPr>
            <a:endParaRPr lang="de-DE" sz="2000" b="1" dirty="0" smtClean="0"/>
          </a:p>
          <a:p>
            <a:pPr marL="0" indent="0" algn="just">
              <a:buNone/>
            </a:pPr>
            <a:r>
              <a:rPr lang="de-DE" sz="2000" dirty="0" smtClean="0"/>
              <a:t>2. </a:t>
            </a:r>
            <a:r>
              <a:rPr lang="de-DE" sz="2000" u="sng" dirty="0" smtClean="0"/>
              <a:t>Entdeckung des Problems. TRIZ für die Widersprüche</a:t>
            </a:r>
          </a:p>
          <a:p>
            <a:pPr marL="0" indent="0" algn="just">
              <a:buNone/>
            </a:pPr>
            <a:endParaRPr lang="de-DE" sz="2000" dirty="0" smtClean="0"/>
          </a:p>
          <a:p>
            <a:pPr algn="just"/>
            <a:r>
              <a:rPr lang="de-DE" sz="2000" dirty="0" smtClean="0"/>
              <a:t>Man entdeckt Widersprüche unter den Anforderungen.</a:t>
            </a:r>
          </a:p>
          <a:p>
            <a:pPr algn="just"/>
            <a:r>
              <a:rPr lang="de-DE" sz="2000" dirty="0" smtClean="0"/>
              <a:t>Zu diesem Zweck wird die Widerspruchmatrix benutzt.</a:t>
            </a:r>
          </a:p>
          <a:p>
            <a:pPr algn="just"/>
            <a:endParaRPr lang="de-DE" sz="2000" dirty="0" smtClean="0"/>
          </a:p>
          <a:p>
            <a:pPr marL="0" indent="0" algn="just">
              <a:buNone/>
            </a:pPr>
            <a:endParaRPr lang="de-DE" sz="2000" dirty="0"/>
          </a:p>
          <a:p>
            <a:pPr marL="0" indent="0" algn="just">
              <a:buNone/>
            </a:pPr>
            <a:endParaRPr lang="de-DE" sz="2000" u="sng" dirty="0" smtClean="0"/>
          </a:p>
          <a:p>
            <a:pPr marL="457200" indent="-457200" algn="just">
              <a:buAutoNum type="arabicPeriod"/>
            </a:pPr>
            <a:endParaRPr lang="de-DE" sz="2000" u="sng" dirty="0"/>
          </a:p>
          <a:p>
            <a:pPr marL="457200" indent="-457200" algn="just">
              <a:buAutoNum type="arabicPeriod"/>
            </a:pPr>
            <a:endParaRPr lang="de-DE" sz="2000" u="sng" dirty="0"/>
          </a:p>
          <a:p>
            <a:pPr marL="0" indent="0" algn="just">
              <a:buNone/>
            </a:pPr>
            <a:endParaRPr lang="de-DE" sz="2000" b="1" dirty="0" smtClean="0"/>
          </a:p>
          <a:p>
            <a:pPr marL="0" indent="0" algn="just">
              <a:buNone/>
            </a:pPr>
            <a:endParaRPr lang="de-DE" sz="2000" b="1" dirty="0" smtClean="0"/>
          </a:p>
          <a:p>
            <a:pPr marL="0" indent="0" algn="just">
              <a:buNone/>
            </a:pPr>
            <a:endParaRPr lang="de-DE" sz="2000" dirty="0" smtClean="0"/>
          </a:p>
          <a:p>
            <a:pPr marL="0" indent="0" algn="just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Jon Ander Ferri  -   Masterarbeit</a:t>
            </a:r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958227"/>
              </p:ext>
            </p:extLst>
          </p:nvPr>
        </p:nvGraphicFramePr>
        <p:xfrm>
          <a:off x="918821" y="3554955"/>
          <a:ext cx="7379145" cy="23587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9165"/>
                <a:gridCol w="2459990"/>
                <a:gridCol w="2459990"/>
              </a:tblGrid>
              <a:tr h="471747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 dirty="0">
                          <a:effectLst/>
                        </a:rPr>
                        <a:t> </a:t>
                      </a:r>
                      <a:endParaRPr lang="de-DE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 dirty="0">
                          <a:effectLst/>
                        </a:rPr>
                        <a:t>1º Eigenschaft</a:t>
                      </a:r>
                      <a:endParaRPr lang="de-DE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>
                          <a:effectLst/>
                        </a:rPr>
                        <a:t>2º Eigenschaft</a:t>
                      </a:r>
                      <a:endParaRPr lang="de-DE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1747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 dirty="0">
                          <a:effectLst/>
                        </a:rPr>
                        <a:t>Widerspruch A</a:t>
                      </a:r>
                      <a:endParaRPr lang="de-DE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>
                          <a:effectLst/>
                        </a:rPr>
                        <a:t>Große Masse</a:t>
                      </a:r>
                      <a:endParaRPr lang="de-DE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>
                          <a:effectLst/>
                        </a:rPr>
                        <a:t>Kleines Gewicht </a:t>
                      </a:r>
                      <a:endParaRPr lang="de-DE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1747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 dirty="0">
                          <a:effectLst/>
                        </a:rPr>
                        <a:t>Widerspruch B</a:t>
                      </a:r>
                      <a:endParaRPr lang="de-DE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 dirty="0">
                          <a:effectLst/>
                        </a:rPr>
                        <a:t>Große Masse</a:t>
                      </a:r>
                      <a:endParaRPr lang="de-DE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>
                          <a:effectLst/>
                        </a:rPr>
                        <a:t>Hohe Geschwindigkeit</a:t>
                      </a:r>
                      <a:endParaRPr lang="de-DE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1747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>
                          <a:effectLst/>
                        </a:rPr>
                        <a:t>Widerspruch C</a:t>
                      </a:r>
                      <a:endParaRPr lang="de-DE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 dirty="0">
                          <a:effectLst/>
                        </a:rPr>
                        <a:t>Komplexe Bewegungen</a:t>
                      </a:r>
                      <a:endParaRPr lang="de-DE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 dirty="0">
                          <a:effectLst/>
                        </a:rPr>
                        <a:t>Kleiner Platz</a:t>
                      </a:r>
                      <a:endParaRPr lang="de-DE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71747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>
                          <a:effectLst/>
                        </a:rPr>
                        <a:t>Widerspruch D</a:t>
                      </a:r>
                      <a:endParaRPr lang="de-DE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>
                          <a:effectLst/>
                        </a:rPr>
                        <a:t>Lange Bahnsteig</a:t>
                      </a:r>
                      <a:endParaRPr lang="de-DE" sz="15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 dirty="0">
                          <a:effectLst/>
                        </a:rPr>
                        <a:t>Energieversorgung</a:t>
                      </a:r>
                      <a:endParaRPr lang="de-DE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79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333375"/>
            <a:ext cx="7051675" cy="561975"/>
          </a:xfrm>
        </p:spPr>
        <p:txBody>
          <a:bodyPr/>
          <a:lstStyle/>
          <a:p>
            <a:r>
              <a:rPr lang="de-DE" dirty="0" smtClean="0"/>
              <a:t>5. Generierung von Konzepten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0526" y="895350"/>
            <a:ext cx="8201539" cy="5143185"/>
          </a:xfrm>
        </p:spPr>
        <p:txBody>
          <a:bodyPr/>
          <a:lstStyle/>
          <a:p>
            <a:pPr marL="0" indent="0" algn="just">
              <a:buNone/>
            </a:pPr>
            <a:endParaRPr lang="de-DE" sz="400" dirty="0"/>
          </a:p>
          <a:p>
            <a:pPr marL="0" indent="0" algn="just">
              <a:buNone/>
            </a:pPr>
            <a:r>
              <a:rPr lang="de-DE" sz="2000" b="1" dirty="0" smtClean="0"/>
              <a:t>Anwendung der TRIZ Methode</a:t>
            </a:r>
          </a:p>
          <a:p>
            <a:pPr marL="0" indent="0" algn="just">
              <a:buNone/>
            </a:pPr>
            <a:endParaRPr lang="de-DE" sz="2000" b="1" dirty="0" smtClean="0"/>
          </a:p>
          <a:p>
            <a:pPr marL="0" indent="0" algn="just">
              <a:buNone/>
            </a:pPr>
            <a:r>
              <a:rPr lang="de-DE" sz="2000" dirty="0"/>
              <a:t>3</a:t>
            </a:r>
            <a:r>
              <a:rPr lang="de-DE" sz="2000" dirty="0" smtClean="0"/>
              <a:t>. </a:t>
            </a:r>
            <a:r>
              <a:rPr lang="de-DE" sz="2000" u="sng" dirty="0" smtClean="0"/>
              <a:t>Analyse der Widersprüche</a:t>
            </a:r>
            <a:endParaRPr lang="de-DE" sz="1200" dirty="0" smtClean="0"/>
          </a:p>
          <a:p>
            <a:pPr marL="0" indent="0" algn="just">
              <a:buNone/>
            </a:pPr>
            <a:endParaRPr lang="de-DE" sz="2000" u="sng" dirty="0" smtClean="0"/>
          </a:p>
          <a:p>
            <a:pPr algn="just"/>
            <a:r>
              <a:rPr lang="de-DE" sz="2000" u="sng" dirty="0" smtClean="0"/>
              <a:t>Beispiel: Widerspruch A</a:t>
            </a:r>
          </a:p>
          <a:p>
            <a:pPr algn="just"/>
            <a:r>
              <a:rPr lang="de-DE" sz="2000" dirty="0" smtClean="0"/>
              <a:t>Antwort:</a:t>
            </a:r>
          </a:p>
          <a:p>
            <a:pPr lvl="1" algn="just"/>
            <a:r>
              <a:rPr lang="de-DE" sz="1600" i="1" dirty="0" smtClean="0"/>
              <a:t>a) Prinzip </a:t>
            </a:r>
            <a:r>
              <a:rPr lang="de-DE" sz="1600" i="1" dirty="0"/>
              <a:t>der Zerlegung bzw. </a:t>
            </a:r>
            <a:r>
              <a:rPr lang="de-DE" sz="1600" i="1" dirty="0" smtClean="0"/>
              <a:t>Segmentierung</a:t>
            </a:r>
            <a:endParaRPr lang="de-DE" sz="1600" dirty="0"/>
          </a:p>
          <a:p>
            <a:pPr lvl="1" algn="just"/>
            <a:r>
              <a:rPr lang="de-DE" sz="1600" i="1" dirty="0" smtClean="0"/>
              <a:t>b) Prinzip </a:t>
            </a:r>
            <a:r>
              <a:rPr lang="de-DE" sz="1600" i="1" dirty="0"/>
              <a:t>der </a:t>
            </a:r>
            <a:r>
              <a:rPr lang="de-DE" sz="1600" i="1" dirty="0" smtClean="0"/>
              <a:t>Gegenmasse</a:t>
            </a:r>
            <a:endParaRPr lang="de-DE" sz="1600" dirty="0"/>
          </a:p>
          <a:p>
            <a:pPr lvl="1" algn="just"/>
            <a:r>
              <a:rPr lang="de-DE" sz="1600" i="1" dirty="0" smtClean="0"/>
              <a:t>c) Prinzip </a:t>
            </a:r>
            <a:r>
              <a:rPr lang="de-DE" sz="1600" i="1" dirty="0"/>
              <a:t>der Anwendung von </a:t>
            </a:r>
            <a:r>
              <a:rPr lang="de-DE" sz="1600" i="1" dirty="0" smtClean="0"/>
              <a:t>Wärmedehnung</a:t>
            </a:r>
            <a:endParaRPr lang="de-DE" sz="1600" dirty="0"/>
          </a:p>
          <a:p>
            <a:pPr lvl="1" algn="just"/>
            <a:r>
              <a:rPr lang="de-DE" sz="1600" i="1" dirty="0" smtClean="0"/>
              <a:t>d) Prinzip </a:t>
            </a:r>
            <a:r>
              <a:rPr lang="de-DE" sz="1600" i="1" dirty="0"/>
              <a:t>der Ausnutzung mechanischer </a:t>
            </a:r>
            <a:r>
              <a:rPr lang="de-DE" sz="1600" i="1" dirty="0" smtClean="0"/>
              <a:t>Schwingungen</a:t>
            </a:r>
          </a:p>
          <a:p>
            <a:pPr marL="457200" lvl="1" indent="0" algn="just">
              <a:buNone/>
            </a:pPr>
            <a:endParaRPr lang="de-DE" sz="1600" i="1" dirty="0" smtClean="0"/>
          </a:p>
          <a:p>
            <a:pPr algn="just"/>
            <a:r>
              <a:rPr lang="de-DE" sz="2000" dirty="0" smtClean="0">
                <a:sym typeface="Wingdings" panose="05000000000000000000" pitchFamily="2" charset="2"/>
              </a:rPr>
              <a:t> Man </a:t>
            </a:r>
            <a:r>
              <a:rPr lang="de-DE" sz="2000" dirty="0" smtClean="0"/>
              <a:t>in </a:t>
            </a:r>
            <a:r>
              <a:rPr lang="de-DE" sz="2000" dirty="0"/>
              <a:t>der Lage, Lösungen zu generieren</a:t>
            </a:r>
            <a:r>
              <a:rPr lang="de-DE" sz="2000" dirty="0" smtClean="0"/>
              <a:t>.</a:t>
            </a:r>
          </a:p>
          <a:p>
            <a:pPr algn="just"/>
            <a:r>
              <a:rPr lang="de-DE" sz="2000" dirty="0"/>
              <a:t>TRIZ + Kreativität </a:t>
            </a:r>
            <a:r>
              <a:rPr lang="de-DE" sz="2000" dirty="0">
                <a:sym typeface="Wingdings" panose="05000000000000000000" pitchFamily="2" charset="2"/>
              </a:rPr>
              <a:t> Ideen</a:t>
            </a:r>
          </a:p>
          <a:p>
            <a:pPr algn="just"/>
            <a:r>
              <a:rPr lang="de-DE" sz="2000" dirty="0"/>
              <a:t>Große Zahl von Ideen </a:t>
            </a:r>
            <a:r>
              <a:rPr lang="de-DE" sz="2000" dirty="0">
                <a:sym typeface="Wingdings" panose="05000000000000000000" pitchFamily="2" charset="2"/>
              </a:rPr>
              <a:t> filtern  </a:t>
            </a:r>
            <a:r>
              <a:rPr lang="de-DE" sz="2000" b="1" dirty="0">
                <a:sym typeface="Wingdings" panose="05000000000000000000" pitchFamily="2" charset="2"/>
              </a:rPr>
              <a:t>zwei Lösungen</a:t>
            </a:r>
            <a:endParaRPr lang="de-DE" sz="2000" b="1" dirty="0"/>
          </a:p>
          <a:p>
            <a:pPr marL="0" indent="0" algn="just">
              <a:buNone/>
            </a:pPr>
            <a:endParaRPr lang="de-DE" sz="2000" dirty="0" smtClean="0"/>
          </a:p>
          <a:p>
            <a:pPr algn="just"/>
            <a:endParaRPr lang="de-DE" sz="2000" dirty="0"/>
          </a:p>
          <a:p>
            <a:pPr marL="457200" lvl="1" indent="0" algn="just">
              <a:buNone/>
            </a:pPr>
            <a:endParaRPr lang="de-DE" sz="1600" dirty="0" smtClean="0"/>
          </a:p>
          <a:p>
            <a:pPr lvl="1" algn="just"/>
            <a:endParaRPr lang="de-DE" sz="1600" dirty="0" smtClean="0"/>
          </a:p>
          <a:p>
            <a:pPr algn="just"/>
            <a:endParaRPr lang="de-DE" sz="2000" dirty="0"/>
          </a:p>
          <a:p>
            <a:pPr marL="0" indent="0" algn="just">
              <a:buNone/>
            </a:pPr>
            <a:endParaRPr lang="de-DE" sz="2000" u="sng" dirty="0" smtClean="0"/>
          </a:p>
          <a:p>
            <a:pPr marL="457200" indent="-457200" algn="just">
              <a:buAutoNum type="arabicPeriod"/>
            </a:pPr>
            <a:endParaRPr lang="de-DE" sz="2000" u="sng" dirty="0"/>
          </a:p>
          <a:p>
            <a:pPr marL="457200" indent="-457200" algn="just">
              <a:buAutoNum type="arabicPeriod"/>
            </a:pPr>
            <a:endParaRPr lang="de-DE" sz="2000" u="sng" dirty="0"/>
          </a:p>
          <a:p>
            <a:pPr marL="0" indent="0" algn="just">
              <a:buNone/>
            </a:pPr>
            <a:endParaRPr lang="de-DE" sz="2000" b="1" dirty="0" smtClean="0"/>
          </a:p>
          <a:p>
            <a:pPr marL="0" indent="0" algn="just">
              <a:buNone/>
            </a:pPr>
            <a:endParaRPr lang="de-DE" sz="2000" b="1" dirty="0" smtClean="0"/>
          </a:p>
          <a:p>
            <a:pPr marL="0" indent="0" algn="just">
              <a:buNone/>
            </a:pPr>
            <a:endParaRPr lang="de-DE" sz="2000" dirty="0" smtClean="0"/>
          </a:p>
          <a:p>
            <a:pPr marL="0" indent="0" algn="just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Jon Ander Ferri  -   Masterarbeit</a:t>
            </a:r>
            <a:endParaRPr lang="de-DE" dirty="0"/>
          </a:p>
        </p:txBody>
      </p:sp>
      <p:sp>
        <p:nvSpPr>
          <p:cNvPr id="5" name="Abgerundetes Rechteck 4"/>
          <p:cNvSpPr/>
          <p:nvPr/>
        </p:nvSpPr>
        <p:spPr>
          <a:xfrm>
            <a:off x="3916362" y="2287623"/>
            <a:ext cx="4751462" cy="7862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i="1" dirty="0"/>
              <a:t>Kraft Vs Gewicht eines bewegten </a:t>
            </a:r>
            <a:r>
              <a:rPr lang="de-DE" i="1" dirty="0" smtClean="0"/>
              <a:t>Körpers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396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333375"/>
            <a:ext cx="7051675" cy="561975"/>
          </a:xfrm>
        </p:spPr>
        <p:txBody>
          <a:bodyPr/>
          <a:lstStyle/>
          <a:p>
            <a:r>
              <a:rPr lang="de-DE" dirty="0" smtClean="0"/>
              <a:t>6. Lösungskonzepte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0526" y="895350"/>
            <a:ext cx="8201539" cy="5143185"/>
          </a:xfrm>
        </p:spPr>
        <p:txBody>
          <a:bodyPr/>
          <a:lstStyle/>
          <a:p>
            <a:pPr marL="0" indent="0" algn="just">
              <a:buNone/>
            </a:pPr>
            <a:endParaRPr lang="de-DE" sz="400" dirty="0"/>
          </a:p>
          <a:p>
            <a:pPr marL="0" indent="0" algn="just">
              <a:buNone/>
            </a:pPr>
            <a:r>
              <a:rPr lang="de-DE" sz="2000" b="1" dirty="0" smtClean="0"/>
              <a:t>Lösung A. Roboter an der Mauer</a:t>
            </a:r>
          </a:p>
          <a:p>
            <a:pPr marL="0" indent="0" algn="just">
              <a:buNone/>
            </a:pPr>
            <a:endParaRPr lang="de-DE" sz="2000" b="1" dirty="0" smtClean="0"/>
          </a:p>
          <a:p>
            <a:pPr marL="0" indent="0" algn="just">
              <a:buNone/>
            </a:pPr>
            <a:endParaRPr lang="de-DE" sz="2000" dirty="0"/>
          </a:p>
          <a:p>
            <a:pPr marL="0" indent="0" algn="just">
              <a:buNone/>
            </a:pPr>
            <a:endParaRPr lang="de-DE" sz="2000" dirty="0" smtClean="0"/>
          </a:p>
          <a:p>
            <a:pPr marL="0" indent="0" algn="just">
              <a:buNone/>
            </a:pPr>
            <a:endParaRPr lang="de-DE" sz="2000" dirty="0"/>
          </a:p>
          <a:p>
            <a:pPr marL="0" indent="0" algn="just">
              <a:buNone/>
            </a:pPr>
            <a:endParaRPr lang="de-DE" sz="2000" dirty="0" smtClean="0"/>
          </a:p>
          <a:p>
            <a:pPr marL="0" indent="0" algn="just">
              <a:buNone/>
            </a:pPr>
            <a:endParaRPr lang="de-DE" sz="2000" dirty="0" smtClean="0"/>
          </a:p>
          <a:p>
            <a:pPr marL="0" indent="0" algn="just">
              <a:buNone/>
            </a:pPr>
            <a:endParaRPr lang="de-DE" sz="2000" dirty="0"/>
          </a:p>
          <a:p>
            <a:pPr marL="0" indent="0" algn="just">
              <a:buNone/>
            </a:pPr>
            <a:endParaRPr lang="de-DE" sz="2000" u="sng" dirty="0" smtClean="0"/>
          </a:p>
          <a:p>
            <a:pPr marL="457200" indent="-457200" algn="just">
              <a:buAutoNum type="arabicPeriod"/>
            </a:pPr>
            <a:endParaRPr lang="de-DE" sz="2000" u="sng" dirty="0"/>
          </a:p>
          <a:p>
            <a:pPr marL="457200" indent="-457200" algn="just">
              <a:buAutoNum type="arabicPeriod"/>
            </a:pPr>
            <a:endParaRPr lang="de-DE" sz="2000" u="sng" dirty="0"/>
          </a:p>
          <a:p>
            <a:pPr marL="0" indent="0" algn="just">
              <a:buNone/>
            </a:pPr>
            <a:endParaRPr lang="de-DE" sz="2000" b="1" dirty="0" smtClean="0"/>
          </a:p>
          <a:p>
            <a:pPr marL="0" indent="0" algn="just">
              <a:buNone/>
            </a:pPr>
            <a:endParaRPr lang="de-DE" sz="2000" b="1" dirty="0" smtClean="0"/>
          </a:p>
          <a:p>
            <a:pPr marL="0" indent="0" algn="just">
              <a:buNone/>
            </a:pPr>
            <a:endParaRPr lang="de-DE" sz="2000" dirty="0" smtClean="0"/>
          </a:p>
          <a:p>
            <a:pPr marL="0" indent="0" algn="just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Jon Ander Ferri  -   Masterarbeit</a:t>
            </a:r>
            <a:endParaRPr lang="de-DE" dirty="0"/>
          </a:p>
        </p:txBody>
      </p:sp>
      <p:pic>
        <p:nvPicPr>
          <p:cNvPr id="5" name="Imagen 4"/>
          <p:cNvPicPr/>
          <p:nvPr/>
        </p:nvPicPr>
        <p:blipFill>
          <a:blip r:embed="rId2"/>
          <a:srcRect l="36190" t="13707" r="14988" b="16809"/>
          <a:stretch>
            <a:fillRect/>
          </a:stretch>
        </p:blipFill>
        <p:spPr bwMode="auto">
          <a:xfrm>
            <a:off x="390525" y="2906307"/>
            <a:ext cx="4093241" cy="334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390525" y="1761491"/>
            <a:ext cx="3413777" cy="116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de-DE" sz="2000" u="sng" kern="0" dirty="0" smtClean="0"/>
              <a:t>Mauer</a:t>
            </a:r>
          </a:p>
          <a:p>
            <a:pPr algn="just"/>
            <a:r>
              <a:rPr lang="de-DE" sz="2000" kern="0" dirty="0" smtClean="0"/>
              <a:t>Mauer auf dem Bahnsteig.</a:t>
            </a:r>
          </a:p>
          <a:p>
            <a:pPr algn="just"/>
            <a:r>
              <a:rPr lang="de-DE" sz="2000" kern="0" dirty="0" smtClean="0"/>
              <a:t>Zwei Schienen.</a:t>
            </a:r>
          </a:p>
          <a:p>
            <a:pPr marL="0" indent="0" algn="just">
              <a:buNone/>
            </a:pPr>
            <a:endParaRPr lang="de-DE" sz="2000" kern="0" dirty="0"/>
          </a:p>
          <a:p>
            <a:pPr marL="0" indent="0" algn="just">
              <a:buNone/>
            </a:pPr>
            <a:endParaRPr lang="de-DE" sz="1600" kern="0" dirty="0" smtClean="0"/>
          </a:p>
          <a:p>
            <a:pPr algn="just"/>
            <a:endParaRPr lang="de-DE" sz="2000" kern="0" dirty="0" smtClean="0"/>
          </a:p>
          <a:p>
            <a:pPr marL="0" indent="0" algn="just">
              <a:buFontTx/>
              <a:buNone/>
            </a:pPr>
            <a:endParaRPr lang="de-DE" sz="2000" u="sng" kern="0" dirty="0" smtClean="0"/>
          </a:p>
          <a:p>
            <a:pPr marL="457200" indent="-457200" algn="just">
              <a:buFontTx/>
              <a:buAutoNum type="arabicPeriod"/>
            </a:pPr>
            <a:endParaRPr lang="de-DE" sz="2000" u="sng" kern="0" dirty="0" smtClean="0"/>
          </a:p>
          <a:p>
            <a:pPr marL="457200" indent="-457200" algn="just">
              <a:buFontTx/>
              <a:buAutoNum type="arabicPeriod"/>
            </a:pPr>
            <a:endParaRPr lang="de-DE" sz="2000" u="sng" kern="0" dirty="0" smtClean="0"/>
          </a:p>
          <a:p>
            <a:pPr marL="0" indent="0" algn="just">
              <a:buFontTx/>
              <a:buNone/>
            </a:pPr>
            <a:endParaRPr lang="de-DE" sz="2000" b="1" kern="0" dirty="0" smtClean="0"/>
          </a:p>
          <a:p>
            <a:pPr marL="0" indent="0" algn="just">
              <a:buFontTx/>
              <a:buNone/>
            </a:pPr>
            <a:endParaRPr lang="de-DE" sz="2000" b="1" kern="0" dirty="0" smtClean="0"/>
          </a:p>
          <a:p>
            <a:pPr marL="0" indent="0" algn="just">
              <a:buFontTx/>
              <a:buNone/>
            </a:pPr>
            <a:endParaRPr lang="de-DE" sz="2000" kern="0" dirty="0" smtClean="0"/>
          </a:p>
          <a:p>
            <a:pPr marL="0" indent="0" algn="just">
              <a:buFontTx/>
              <a:buNone/>
            </a:pPr>
            <a:endParaRPr lang="de-DE" kern="0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5037428" y="4576481"/>
            <a:ext cx="3413777" cy="182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de-DE" sz="2000" u="sng" kern="0" dirty="0" smtClean="0"/>
              <a:t>Roboter</a:t>
            </a:r>
          </a:p>
          <a:p>
            <a:pPr algn="just"/>
            <a:r>
              <a:rPr lang="de-DE" sz="2000" kern="0" dirty="0" smtClean="0"/>
              <a:t>Bewegt sich entlang der Schienen fort.</a:t>
            </a:r>
          </a:p>
          <a:p>
            <a:pPr algn="just"/>
            <a:r>
              <a:rPr lang="de-DE" sz="2000" kern="0" dirty="0" smtClean="0"/>
              <a:t>Kann sich falten und entfalten.</a:t>
            </a:r>
          </a:p>
          <a:p>
            <a:pPr marL="0" indent="0" algn="just">
              <a:buNone/>
            </a:pPr>
            <a:endParaRPr lang="de-DE" sz="2000" kern="0" dirty="0"/>
          </a:p>
          <a:p>
            <a:pPr marL="0" indent="0" algn="just">
              <a:buNone/>
            </a:pPr>
            <a:endParaRPr lang="de-DE" sz="1600" kern="0" dirty="0" smtClean="0"/>
          </a:p>
          <a:p>
            <a:pPr marL="0" indent="0" algn="just">
              <a:buNone/>
            </a:pPr>
            <a:endParaRPr lang="de-DE" sz="2000" kern="0" dirty="0" smtClean="0"/>
          </a:p>
          <a:p>
            <a:pPr marL="0" indent="0" algn="just">
              <a:buFontTx/>
              <a:buNone/>
            </a:pPr>
            <a:endParaRPr lang="de-DE" sz="2000" u="sng" kern="0" dirty="0" smtClean="0"/>
          </a:p>
          <a:p>
            <a:pPr marL="457200" indent="-457200" algn="just">
              <a:buFontTx/>
              <a:buAutoNum type="arabicPeriod"/>
            </a:pPr>
            <a:endParaRPr lang="de-DE" sz="2000" u="sng" kern="0" dirty="0" smtClean="0"/>
          </a:p>
          <a:p>
            <a:pPr marL="457200" indent="-457200" algn="just">
              <a:buFontTx/>
              <a:buAutoNum type="arabicPeriod"/>
            </a:pPr>
            <a:endParaRPr lang="de-DE" sz="2000" u="sng" kern="0" dirty="0" smtClean="0"/>
          </a:p>
          <a:p>
            <a:pPr marL="0" indent="0" algn="just">
              <a:buFontTx/>
              <a:buNone/>
            </a:pPr>
            <a:endParaRPr lang="de-DE" sz="2000" b="1" kern="0" dirty="0" smtClean="0"/>
          </a:p>
          <a:p>
            <a:pPr marL="0" indent="0" algn="just">
              <a:buFontTx/>
              <a:buNone/>
            </a:pPr>
            <a:endParaRPr lang="de-DE" sz="2000" b="1" kern="0" dirty="0" smtClean="0"/>
          </a:p>
          <a:p>
            <a:pPr marL="0" indent="0" algn="just">
              <a:buFontTx/>
              <a:buNone/>
            </a:pPr>
            <a:endParaRPr lang="de-DE" sz="2000" kern="0" dirty="0" smtClean="0"/>
          </a:p>
          <a:p>
            <a:pPr marL="0" indent="0" algn="just">
              <a:buFontTx/>
              <a:buNone/>
            </a:pPr>
            <a:endParaRPr lang="de-DE" kern="0" dirty="0"/>
          </a:p>
        </p:txBody>
      </p:sp>
      <p:pic>
        <p:nvPicPr>
          <p:cNvPr id="8" name="Imagen 7"/>
          <p:cNvPicPr/>
          <p:nvPr/>
        </p:nvPicPr>
        <p:blipFill rotWithShape="1">
          <a:blip r:embed="rId4"/>
          <a:srcRect l="44213" t="26240" r="25249" b="19571"/>
          <a:stretch/>
        </p:blipFill>
        <p:spPr bwMode="auto">
          <a:xfrm>
            <a:off x="5567089" y="1457325"/>
            <a:ext cx="2627677" cy="291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375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333375"/>
            <a:ext cx="7051675" cy="561975"/>
          </a:xfrm>
        </p:spPr>
        <p:txBody>
          <a:bodyPr/>
          <a:lstStyle/>
          <a:p>
            <a:r>
              <a:rPr lang="de-DE" dirty="0" smtClean="0"/>
              <a:t>6. Lösungskonzepte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0526" y="895350"/>
            <a:ext cx="8201539" cy="5143185"/>
          </a:xfrm>
        </p:spPr>
        <p:txBody>
          <a:bodyPr/>
          <a:lstStyle/>
          <a:p>
            <a:pPr marL="0" indent="0" algn="just">
              <a:buNone/>
            </a:pPr>
            <a:endParaRPr lang="de-DE" sz="400" dirty="0"/>
          </a:p>
          <a:p>
            <a:pPr marL="0" indent="0" algn="just">
              <a:buNone/>
            </a:pPr>
            <a:r>
              <a:rPr lang="de-DE" sz="2000" b="1" dirty="0" smtClean="0"/>
              <a:t>Lösung A. Roboter an der Mauer</a:t>
            </a:r>
          </a:p>
          <a:p>
            <a:pPr marL="0" indent="0" algn="just">
              <a:buNone/>
            </a:pPr>
            <a:endParaRPr lang="de-DE" sz="2000" b="1" dirty="0" smtClean="0"/>
          </a:p>
          <a:p>
            <a:pPr marL="0" indent="0" algn="just">
              <a:buNone/>
            </a:pPr>
            <a:endParaRPr lang="de-DE" sz="2000" dirty="0"/>
          </a:p>
          <a:p>
            <a:pPr marL="0" indent="0" algn="just">
              <a:buNone/>
            </a:pPr>
            <a:endParaRPr lang="de-DE" sz="2000" dirty="0" smtClean="0"/>
          </a:p>
          <a:p>
            <a:pPr marL="0" indent="0" algn="just">
              <a:buNone/>
            </a:pPr>
            <a:endParaRPr lang="de-DE" sz="2000" dirty="0"/>
          </a:p>
          <a:p>
            <a:pPr marL="0" indent="0" algn="just">
              <a:buNone/>
            </a:pPr>
            <a:endParaRPr lang="de-DE" sz="2000" dirty="0" smtClean="0"/>
          </a:p>
          <a:p>
            <a:pPr marL="0" indent="0" algn="just">
              <a:buNone/>
            </a:pPr>
            <a:endParaRPr lang="de-DE" sz="2000" dirty="0" smtClean="0"/>
          </a:p>
          <a:p>
            <a:pPr marL="0" indent="0" algn="just">
              <a:buNone/>
            </a:pPr>
            <a:endParaRPr lang="de-DE" sz="2000" dirty="0"/>
          </a:p>
          <a:p>
            <a:pPr marL="0" indent="0" algn="just">
              <a:buNone/>
            </a:pPr>
            <a:endParaRPr lang="de-DE" sz="2000" u="sng" dirty="0" smtClean="0"/>
          </a:p>
          <a:p>
            <a:pPr marL="457200" indent="-457200" algn="just">
              <a:buAutoNum type="arabicPeriod"/>
            </a:pPr>
            <a:endParaRPr lang="de-DE" sz="2000" u="sng" dirty="0"/>
          </a:p>
          <a:p>
            <a:pPr marL="457200" indent="-457200" algn="just">
              <a:buAutoNum type="arabicPeriod"/>
            </a:pPr>
            <a:endParaRPr lang="de-DE" sz="2000" u="sng" dirty="0"/>
          </a:p>
          <a:p>
            <a:pPr marL="0" indent="0" algn="just">
              <a:buNone/>
            </a:pPr>
            <a:endParaRPr lang="de-DE" sz="2000" b="1" dirty="0" smtClean="0"/>
          </a:p>
          <a:p>
            <a:pPr marL="0" indent="0" algn="just">
              <a:buNone/>
            </a:pPr>
            <a:endParaRPr lang="de-DE" sz="2000" b="1" dirty="0" smtClean="0"/>
          </a:p>
          <a:p>
            <a:pPr marL="0" indent="0" algn="just">
              <a:buNone/>
            </a:pPr>
            <a:endParaRPr lang="de-DE" sz="2000" dirty="0" smtClean="0"/>
          </a:p>
          <a:p>
            <a:pPr marL="0" indent="0" algn="just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Jon Ander Ferri  -   Masterarbeit</a:t>
            </a:r>
            <a:endParaRPr lang="de-DE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390525" y="1761491"/>
            <a:ext cx="7129774" cy="514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de-DE" sz="2000" kern="0" dirty="0" smtClean="0"/>
              <a:t>Die Kinematik bedeutet kein Problem.</a:t>
            </a:r>
          </a:p>
          <a:p>
            <a:pPr marL="0" indent="0" algn="just">
              <a:buNone/>
            </a:pPr>
            <a:endParaRPr lang="de-DE" sz="2000" kern="0" dirty="0" smtClean="0"/>
          </a:p>
          <a:p>
            <a:pPr marL="0" indent="0" algn="just">
              <a:buNone/>
            </a:pPr>
            <a:endParaRPr lang="de-DE" sz="2000" kern="0" dirty="0"/>
          </a:p>
          <a:p>
            <a:pPr marL="0" indent="0" algn="just">
              <a:buNone/>
            </a:pPr>
            <a:endParaRPr lang="de-DE" sz="1600" kern="0" dirty="0" smtClean="0"/>
          </a:p>
          <a:p>
            <a:pPr algn="just"/>
            <a:endParaRPr lang="de-DE" sz="2000" kern="0" dirty="0" smtClean="0"/>
          </a:p>
          <a:p>
            <a:pPr marL="0" indent="0" algn="just">
              <a:buFontTx/>
              <a:buNone/>
            </a:pPr>
            <a:endParaRPr lang="de-DE" sz="2000" u="sng" kern="0" dirty="0" smtClean="0"/>
          </a:p>
          <a:p>
            <a:pPr marL="457200" indent="-457200" algn="just">
              <a:buFontTx/>
              <a:buAutoNum type="arabicPeriod"/>
            </a:pPr>
            <a:endParaRPr lang="de-DE" sz="2000" u="sng" kern="0" dirty="0" smtClean="0"/>
          </a:p>
          <a:p>
            <a:pPr marL="457200" indent="-457200" algn="just">
              <a:buFontTx/>
              <a:buAutoNum type="arabicPeriod"/>
            </a:pPr>
            <a:endParaRPr lang="de-DE" sz="2000" u="sng" kern="0" dirty="0" smtClean="0"/>
          </a:p>
          <a:p>
            <a:pPr marL="0" indent="0" algn="just">
              <a:buFontTx/>
              <a:buNone/>
            </a:pPr>
            <a:endParaRPr lang="de-DE" sz="2000" b="1" kern="0" dirty="0" smtClean="0"/>
          </a:p>
          <a:p>
            <a:pPr marL="0" indent="0" algn="just">
              <a:buFontTx/>
              <a:buNone/>
            </a:pPr>
            <a:endParaRPr lang="de-DE" sz="2000" b="1" kern="0" dirty="0" smtClean="0"/>
          </a:p>
          <a:p>
            <a:pPr marL="0" indent="0" algn="just">
              <a:buFontTx/>
              <a:buNone/>
            </a:pPr>
            <a:endParaRPr lang="de-DE" sz="2000" kern="0" dirty="0" smtClean="0"/>
          </a:p>
          <a:p>
            <a:pPr marL="0" indent="0" algn="just">
              <a:buFontTx/>
              <a:buNone/>
            </a:pPr>
            <a:endParaRPr lang="de-DE" kern="0" dirty="0"/>
          </a:p>
        </p:txBody>
      </p:sp>
      <p:pic>
        <p:nvPicPr>
          <p:cNvPr id="8" name="Imagen 10"/>
          <p:cNvPicPr/>
          <p:nvPr/>
        </p:nvPicPr>
        <p:blipFill>
          <a:blip r:embed="rId3"/>
          <a:srcRect l="38532" t="18192" r="21842" b="20219"/>
          <a:stretch>
            <a:fillRect/>
          </a:stretch>
        </p:blipFill>
        <p:spPr bwMode="auto">
          <a:xfrm>
            <a:off x="937708" y="2464595"/>
            <a:ext cx="4025265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n 13"/>
          <p:cNvPicPr/>
          <p:nvPr/>
        </p:nvPicPr>
        <p:blipFill>
          <a:blip r:embed="rId4"/>
          <a:srcRect l="42335" t="18234" r="32059" b="19088"/>
          <a:stretch>
            <a:fillRect/>
          </a:stretch>
        </p:blipFill>
        <p:spPr bwMode="auto">
          <a:xfrm>
            <a:off x="5708591" y="2464594"/>
            <a:ext cx="2557326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984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5867400" y="3802879"/>
            <a:ext cx="1182880" cy="866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333375"/>
            <a:ext cx="7051675" cy="561975"/>
          </a:xfrm>
        </p:spPr>
        <p:txBody>
          <a:bodyPr/>
          <a:lstStyle/>
          <a:p>
            <a:r>
              <a:rPr lang="de-DE" dirty="0" smtClean="0"/>
              <a:t>6. Lösungskonzepte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0526" y="895350"/>
            <a:ext cx="8201539" cy="5143185"/>
          </a:xfrm>
        </p:spPr>
        <p:txBody>
          <a:bodyPr/>
          <a:lstStyle/>
          <a:p>
            <a:pPr marL="0" indent="0" algn="just">
              <a:buNone/>
            </a:pPr>
            <a:endParaRPr lang="de-DE" sz="400" dirty="0"/>
          </a:p>
          <a:p>
            <a:pPr marL="0" indent="0" algn="just">
              <a:buNone/>
            </a:pPr>
            <a:r>
              <a:rPr lang="de-DE" sz="2000" b="1" dirty="0" smtClean="0"/>
              <a:t>Lösung A. Roboter an der Mauer</a:t>
            </a:r>
          </a:p>
          <a:p>
            <a:pPr marL="0" indent="0" algn="just">
              <a:buNone/>
            </a:pPr>
            <a:endParaRPr lang="de-DE" sz="2000" b="1" dirty="0" smtClean="0"/>
          </a:p>
          <a:p>
            <a:pPr marL="0" indent="0" algn="just">
              <a:buNone/>
            </a:pPr>
            <a:endParaRPr lang="de-DE" sz="2000" dirty="0"/>
          </a:p>
          <a:p>
            <a:pPr marL="0" indent="0" algn="just">
              <a:buNone/>
            </a:pPr>
            <a:endParaRPr lang="de-DE" sz="2000" dirty="0" smtClean="0"/>
          </a:p>
          <a:p>
            <a:pPr marL="0" indent="0" algn="just">
              <a:buNone/>
            </a:pPr>
            <a:endParaRPr lang="de-DE" sz="2000" dirty="0"/>
          </a:p>
          <a:p>
            <a:pPr marL="0" indent="0" algn="just">
              <a:buNone/>
            </a:pPr>
            <a:endParaRPr lang="de-DE" sz="2000" dirty="0" smtClean="0"/>
          </a:p>
          <a:p>
            <a:pPr marL="0" indent="0" algn="just">
              <a:buNone/>
            </a:pPr>
            <a:endParaRPr lang="de-DE" sz="2000" dirty="0" smtClean="0"/>
          </a:p>
          <a:p>
            <a:pPr marL="0" indent="0" algn="just">
              <a:buNone/>
            </a:pPr>
            <a:endParaRPr lang="de-DE" sz="2000" dirty="0"/>
          </a:p>
          <a:p>
            <a:pPr marL="0" indent="0" algn="just">
              <a:buNone/>
            </a:pPr>
            <a:endParaRPr lang="de-DE" sz="2000" u="sng" dirty="0" smtClean="0"/>
          </a:p>
          <a:p>
            <a:pPr marL="457200" indent="-457200" algn="just">
              <a:buAutoNum type="arabicPeriod"/>
            </a:pPr>
            <a:endParaRPr lang="de-DE" sz="2000" u="sng" dirty="0"/>
          </a:p>
          <a:p>
            <a:pPr marL="457200" indent="-457200" algn="just">
              <a:buAutoNum type="arabicPeriod"/>
            </a:pPr>
            <a:endParaRPr lang="de-DE" sz="2000" u="sng" dirty="0"/>
          </a:p>
          <a:p>
            <a:pPr marL="0" indent="0" algn="just">
              <a:buNone/>
            </a:pPr>
            <a:endParaRPr lang="de-DE" sz="2000" b="1" dirty="0" smtClean="0"/>
          </a:p>
          <a:p>
            <a:pPr marL="0" indent="0" algn="just">
              <a:buNone/>
            </a:pPr>
            <a:endParaRPr lang="de-DE" sz="2000" b="1" dirty="0" smtClean="0"/>
          </a:p>
          <a:p>
            <a:pPr marL="0" indent="0" algn="just">
              <a:buNone/>
            </a:pPr>
            <a:endParaRPr lang="de-DE" sz="2000" dirty="0" smtClean="0"/>
          </a:p>
          <a:p>
            <a:pPr marL="0" indent="0" algn="just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Jon Ander Ferri  -   Masterarbeit</a:t>
            </a:r>
            <a:endParaRPr lang="de-DE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390525" y="1761491"/>
            <a:ext cx="7129774" cy="514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de-DE" sz="2000" kern="0" dirty="0" smtClean="0"/>
              <a:t>Möglicher Antrieb:</a:t>
            </a:r>
          </a:p>
          <a:p>
            <a:pPr marL="0" indent="0" algn="just">
              <a:buNone/>
            </a:pPr>
            <a:endParaRPr lang="de-DE" sz="2000" kern="0" dirty="0" smtClean="0"/>
          </a:p>
          <a:p>
            <a:pPr marL="0" indent="0" algn="just">
              <a:buNone/>
            </a:pPr>
            <a:endParaRPr lang="de-DE" sz="2000" kern="0" dirty="0"/>
          </a:p>
          <a:p>
            <a:pPr marL="0" indent="0" algn="just">
              <a:buNone/>
            </a:pPr>
            <a:endParaRPr lang="de-DE" sz="1600" kern="0" dirty="0" smtClean="0"/>
          </a:p>
          <a:p>
            <a:pPr algn="just"/>
            <a:endParaRPr lang="de-DE" sz="2000" kern="0" dirty="0" smtClean="0"/>
          </a:p>
          <a:p>
            <a:pPr marL="0" indent="0" algn="just">
              <a:buFontTx/>
              <a:buNone/>
            </a:pPr>
            <a:endParaRPr lang="de-DE" sz="2000" u="sng" kern="0" dirty="0" smtClean="0"/>
          </a:p>
          <a:p>
            <a:pPr marL="457200" indent="-457200" algn="just">
              <a:buFontTx/>
              <a:buAutoNum type="arabicPeriod"/>
            </a:pPr>
            <a:endParaRPr lang="de-DE" sz="2000" u="sng" kern="0" dirty="0" smtClean="0"/>
          </a:p>
          <a:p>
            <a:pPr marL="457200" indent="-457200" algn="just">
              <a:buFontTx/>
              <a:buAutoNum type="arabicPeriod"/>
            </a:pPr>
            <a:endParaRPr lang="de-DE" sz="2000" u="sng" kern="0" dirty="0" smtClean="0"/>
          </a:p>
          <a:p>
            <a:pPr marL="0" indent="0" algn="just">
              <a:buFontTx/>
              <a:buNone/>
            </a:pPr>
            <a:endParaRPr lang="de-DE" sz="2000" b="1" kern="0" dirty="0" smtClean="0"/>
          </a:p>
          <a:p>
            <a:pPr marL="0" indent="0" algn="just">
              <a:buFontTx/>
              <a:buNone/>
            </a:pPr>
            <a:endParaRPr lang="de-DE" sz="2000" b="1" kern="0" dirty="0" smtClean="0"/>
          </a:p>
          <a:p>
            <a:pPr marL="0" indent="0" algn="just">
              <a:buFontTx/>
              <a:buNone/>
            </a:pPr>
            <a:endParaRPr lang="de-DE" sz="2000" kern="0" dirty="0" smtClean="0"/>
          </a:p>
          <a:p>
            <a:pPr marL="0" indent="0" algn="just">
              <a:buFontTx/>
              <a:buNone/>
            </a:pPr>
            <a:endParaRPr lang="de-DE" kern="0" dirty="0"/>
          </a:p>
        </p:txBody>
      </p:sp>
      <p:pic>
        <p:nvPicPr>
          <p:cNvPr id="10" name="Imagen 2291"/>
          <p:cNvPicPr/>
          <p:nvPr/>
        </p:nvPicPr>
        <p:blipFill>
          <a:blip r:embed="rId3"/>
          <a:srcRect l="52236" t="12879" r="21068" b="14015"/>
          <a:stretch>
            <a:fillRect/>
          </a:stretch>
        </p:blipFill>
        <p:spPr bwMode="auto">
          <a:xfrm>
            <a:off x="1610971" y="2484283"/>
            <a:ext cx="2076450" cy="34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11" descr="C:\Documents and Settings\Administrador\Mis documentos\Downloads\IMG_20160706_162034770.jpg"/>
          <p:cNvPicPr/>
          <p:nvPr/>
        </p:nvPicPr>
        <p:blipFill>
          <a:blip r:embed="rId4" cstate="print"/>
          <a:srcRect l="16216" t="19232" r="27783" b="12051"/>
          <a:stretch>
            <a:fillRect/>
          </a:stretch>
        </p:blipFill>
        <p:spPr bwMode="auto">
          <a:xfrm>
            <a:off x="5394898" y="2349832"/>
            <a:ext cx="2125401" cy="368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3"/>
          <p:cNvSpPr>
            <a:spLocks noChangeArrowheads="1"/>
          </p:cNvSpPr>
          <p:nvPr/>
        </p:nvSpPr>
        <p:spPr bwMode="auto">
          <a:xfrm>
            <a:off x="6632575" y="2811246"/>
            <a:ext cx="8096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ES" altLang="de-DE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Obere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ES" altLang="de-DE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Räder</a:t>
            </a:r>
            <a:endParaRPr kumimoji="0" lang="de-DE" altLang="de-DE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4"/>
          <p:cNvSpPr>
            <a:spLocks noChangeArrowheads="1"/>
          </p:cNvSpPr>
          <p:nvPr/>
        </p:nvSpPr>
        <p:spPr bwMode="auto">
          <a:xfrm>
            <a:off x="6617327" y="5353777"/>
            <a:ext cx="8096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ES" altLang="de-DE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Untere Räder</a:t>
            </a:r>
            <a:endParaRPr kumimoji="0" lang="de-DE" altLang="de-DE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947873" y="2418460"/>
            <a:ext cx="521293" cy="13844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5964964" y="4669020"/>
            <a:ext cx="521293" cy="13695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5819775" y="3802879"/>
            <a:ext cx="1295711" cy="840899"/>
          </a:xfrm>
          <a:prstGeom prst="rect">
            <a:avLst/>
          </a:prstGeom>
          <a:solidFill>
            <a:srgbClr val="743F22"/>
          </a:solidFill>
          <a:ln>
            <a:solidFill>
              <a:srgbClr val="743F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6597353" y="3572142"/>
            <a:ext cx="518133" cy="1341690"/>
          </a:xfrm>
          <a:prstGeom prst="rect">
            <a:avLst/>
          </a:prstGeom>
          <a:solidFill>
            <a:srgbClr val="743F22"/>
          </a:solidFill>
          <a:ln>
            <a:solidFill>
              <a:srgbClr val="743F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6329673" y="4068162"/>
            <a:ext cx="8096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ES" altLang="de-DE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Schiene</a:t>
            </a:r>
            <a:endParaRPr kumimoji="0" lang="de-DE" altLang="de-DE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5204389" y="2349832"/>
            <a:ext cx="615386" cy="3688703"/>
          </a:xfrm>
          <a:prstGeom prst="rect">
            <a:avLst/>
          </a:prstGeom>
          <a:solidFill>
            <a:srgbClr val="743F22"/>
          </a:solidFill>
          <a:ln>
            <a:solidFill>
              <a:srgbClr val="743F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tangle 65"/>
          <p:cNvSpPr>
            <a:spLocks noChangeArrowheads="1"/>
          </p:cNvSpPr>
          <p:nvPr/>
        </p:nvSpPr>
        <p:spPr bwMode="auto">
          <a:xfrm>
            <a:off x="5153282" y="4080782"/>
            <a:ext cx="8096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ES" altLang="de-DE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Mauer</a:t>
            </a:r>
            <a:endParaRPr kumimoji="0" lang="de-DE" altLang="de-DE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77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333375"/>
            <a:ext cx="7051675" cy="561975"/>
          </a:xfrm>
        </p:spPr>
        <p:txBody>
          <a:bodyPr/>
          <a:lstStyle/>
          <a:p>
            <a:r>
              <a:rPr lang="de-DE" dirty="0" smtClean="0"/>
              <a:t>6. Lösungskonzepte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0526" y="895350"/>
            <a:ext cx="8201539" cy="5143185"/>
          </a:xfrm>
        </p:spPr>
        <p:txBody>
          <a:bodyPr/>
          <a:lstStyle/>
          <a:p>
            <a:pPr marL="0" indent="0" algn="just">
              <a:buNone/>
            </a:pPr>
            <a:endParaRPr lang="de-DE" sz="400" dirty="0"/>
          </a:p>
          <a:p>
            <a:pPr marL="0" indent="0" algn="just">
              <a:buNone/>
            </a:pPr>
            <a:r>
              <a:rPr lang="de-DE" sz="2000" b="1" dirty="0" smtClean="0"/>
              <a:t>Lösung B. Roboter auf dem Boden</a:t>
            </a:r>
          </a:p>
          <a:p>
            <a:pPr marL="0" indent="0" algn="just">
              <a:buNone/>
            </a:pPr>
            <a:endParaRPr lang="de-DE" sz="2000" b="1" dirty="0" smtClean="0"/>
          </a:p>
          <a:p>
            <a:pPr marL="0" indent="0" algn="just">
              <a:buNone/>
            </a:pPr>
            <a:endParaRPr lang="de-DE" sz="2000" dirty="0"/>
          </a:p>
          <a:p>
            <a:pPr marL="0" indent="0" algn="just">
              <a:buNone/>
            </a:pPr>
            <a:endParaRPr lang="de-DE" sz="2000" dirty="0" smtClean="0"/>
          </a:p>
          <a:p>
            <a:pPr marL="0" indent="0" algn="just">
              <a:buNone/>
            </a:pPr>
            <a:endParaRPr lang="de-DE" sz="2000" dirty="0"/>
          </a:p>
          <a:p>
            <a:pPr marL="0" indent="0" algn="just">
              <a:buNone/>
            </a:pPr>
            <a:endParaRPr lang="de-DE" sz="2000" dirty="0" smtClean="0"/>
          </a:p>
          <a:p>
            <a:pPr marL="0" indent="0" algn="just">
              <a:buNone/>
            </a:pPr>
            <a:endParaRPr lang="de-DE" sz="2000" dirty="0" smtClean="0"/>
          </a:p>
          <a:p>
            <a:pPr marL="0" indent="0" algn="just">
              <a:buNone/>
            </a:pPr>
            <a:endParaRPr lang="de-DE" sz="2000" dirty="0"/>
          </a:p>
          <a:p>
            <a:pPr marL="0" indent="0" algn="just">
              <a:buNone/>
            </a:pPr>
            <a:endParaRPr lang="de-DE" sz="2000" u="sng" dirty="0" smtClean="0"/>
          </a:p>
          <a:p>
            <a:pPr marL="457200" indent="-457200" algn="just">
              <a:buAutoNum type="arabicPeriod"/>
            </a:pPr>
            <a:endParaRPr lang="de-DE" sz="2000" u="sng" dirty="0"/>
          </a:p>
          <a:p>
            <a:pPr marL="457200" indent="-457200" algn="just">
              <a:buAutoNum type="arabicPeriod"/>
            </a:pPr>
            <a:endParaRPr lang="de-DE" sz="2000" u="sng" dirty="0"/>
          </a:p>
          <a:p>
            <a:pPr marL="0" indent="0" algn="just">
              <a:buNone/>
            </a:pPr>
            <a:endParaRPr lang="de-DE" sz="2000" b="1" dirty="0" smtClean="0"/>
          </a:p>
          <a:p>
            <a:pPr marL="0" indent="0" algn="just">
              <a:buNone/>
            </a:pPr>
            <a:endParaRPr lang="de-DE" sz="2000" b="1" dirty="0" smtClean="0"/>
          </a:p>
          <a:p>
            <a:pPr marL="0" indent="0" algn="just">
              <a:buNone/>
            </a:pPr>
            <a:endParaRPr lang="de-DE" sz="2000" dirty="0" smtClean="0"/>
          </a:p>
          <a:p>
            <a:pPr marL="0" indent="0" algn="just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Jon Ander Ferri  -   Masterarbeit</a:t>
            </a:r>
            <a:endParaRPr lang="de-DE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390525" y="1761492"/>
            <a:ext cx="3413777" cy="110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de-DE" sz="2000" u="sng" kern="0" dirty="0" smtClean="0"/>
              <a:t>Schienen</a:t>
            </a:r>
          </a:p>
          <a:p>
            <a:pPr algn="just"/>
            <a:r>
              <a:rPr lang="de-DE" sz="2000" kern="0" dirty="0" smtClean="0"/>
              <a:t>Auf dem Bahnsteig.</a:t>
            </a:r>
          </a:p>
          <a:p>
            <a:pPr algn="just"/>
            <a:r>
              <a:rPr lang="de-DE" sz="2000" kern="0" dirty="0" smtClean="0"/>
              <a:t>Zwei.</a:t>
            </a:r>
          </a:p>
          <a:p>
            <a:pPr marL="0" indent="0" algn="just">
              <a:buNone/>
            </a:pPr>
            <a:endParaRPr lang="de-DE" sz="2000" kern="0" dirty="0" smtClean="0"/>
          </a:p>
          <a:p>
            <a:pPr marL="0" indent="0" algn="just">
              <a:buNone/>
            </a:pPr>
            <a:endParaRPr lang="de-DE" sz="2000" kern="0" dirty="0"/>
          </a:p>
          <a:p>
            <a:pPr marL="0" indent="0" algn="just">
              <a:buNone/>
            </a:pPr>
            <a:endParaRPr lang="de-DE" sz="1600" kern="0" dirty="0" smtClean="0"/>
          </a:p>
          <a:p>
            <a:pPr algn="just"/>
            <a:endParaRPr lang="de-DE" sz="2000" kern="0" dirty="0" smtClean="0"/>
          </a:p>
          <a:p>
            <a:pPr marL="0" indent="0" algn="just">
              <a:buFontTx/>
              <a:buNone/>
            </a:pPr>
            <a:endParaRPr lang="de-DE" sz="2000" u="sng" kern="0" dirty="0" smtClean="0"/>
          </a:p>
          <a:p>
            <a:pPr marL="457200" indent="-457200" algn="just">
              <a:buFontTx/>
              <a:buAutoNum type="arabicPeriod"/>
            </a:pPr>
            <a:endParaRPr lang="de-DE" sz="2000" u="sng" kern="0" dirty="0" smtClean="0"/>
          </a:p>
          <a:p>
            <a:pPr marL="457200" indent="-457200" algn="just">
              <a:buFontTx/>
              <a:buAutoNum type="arabicPeriod"/>
            </a:pPr>
            <a:endParaRPr lang="de-DE" sz="2000" u="sng" kern="0" dirty="0" smtClean="0"/>
          </a:p>
          <a:p>
            <a:pPr marL="0" indent="0" algn="just">
              <a:buFontTx/>
              <a:buNone/>
            </a:pPr>
            <a:endParaRPr lang="de-DE" sz="2000" b="1" kern="0" dirty="0" smtClean="0"/>
          </a:p>
          <a:p>
            <a:pPr marL="0" indent="0" algn="just">
              <a:buFontTx/>
              <a:buNone/>
            </a:pPr>
            <a:endParaRPr lang="de-DE" sz="2000" b="1" kern="0" dirty="0" smtClean="0"/>
          </a:p>
          <a:p>
            <a:pPr marL="0" indent="0" algn="just">
              <a:buFontTx/>
              <a:buNone/>
            </a:pPr>
            <a:endParaRPr lang="de-DE" sz="2000" kern="0" dirty="0" smtClean="0"/>
          </a:p>
          <a:p>
            <a:pPr marL="0" indent="0" algn="just">
              <a:buFontTx/>
              <a:buNone/>
            </a:pPr>
            <a:endParaRPr lang="de-DE" kern="0" dirty="0"/>
          </a:p>
        </p:txBody>
      </p:sp>
      <p:pic>
        <p:nvPicPr>
          <p:cNvPr id="7" name="Imagen 30"/>
          <p:cNvPicPr/>
          <p:nvPr/>
        </p:nvPicPr>
        <p:blipFill>
          <a:blip r:embed="rId3"/>
          <a:srcRect l="38068" t="11681" r="15014" b="18803"/>
          <a:stretch>
            <a:fillRect/>
          </a:stretch>
        </p:blipFill>
        <p:spPr bwMode="auto">
          <a:xfrm>
            <a:off x="423329" y="3079508"/>
            <a:ext cx="3674692" cy="316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5058194" y="2460812"/>
            <a:ext cx="3413777" cy="178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de-DE" sz="2000" u="sng" kern="0" dirty="0" smtClean="0"/>
              <a:t>Roboter</a:t>
            </a:r>
          </a:p>
          <a:p>
            <a:pPr algn="just"/>
            <a:r>
              <a:rPr lang="de-DE" sz="2000" kern="0" dirty="0" smtClean="0"/>
              <a:t>Bewegt sich entlang der Schienen fort.</a:t>
            </a:r>
          </a:p>
          <a:p>
            <a:pPr algn="just"/>
            <a:r>
              <a:rPr lang="de-DE" sz="2000" kern="0" dirty="0" smtClean="0"/>
              <a:t>Kann sich falten und entfalten.</a:t>
            </a:r>
          </a:p>
          <a:p>
            <a:pPr marL="0" indent="0" algn="just">
              <a:buNone/>
            </a:pPr>
            <a:endParaRPr lang="de-DE" sz="2000" kern="0" dirty="0"/>
          </a:p>
          <a:p>
            <a:pPr marL="0" indent="0" algn="just">
              <a:buNone/>
            </a:pPr>
            <a:endParaRPr lang="de-DE" sz="1600" kern="0" dirty="0" smtClean="0"/>
          </a:p>
          <a:p>
            <a:pPr algn="just"/>
            <a:endParaRPr lang="de-DE" sz="2000" kern="0" dirty="0" smtClean="0"/>
          </a:p>
          <a:p>
            <a:pPr marL="0" indent="0" algn="just">
              <a:buFontTx/>
              <a:buNone/>
            </a:pPr>
            <a:endParaRPr lang="de-DE" sz="2000" u="sng" kern="0" dirty="0" smtClean="0"/>
          </a:p>
          <a:p>
            <a:pPr marL="457200" indent="-457200" algn="just">
              <a:buFontTx/>
              <a:buAutoNum type="arabicPeriod"/>
            </a:pPr>
            <a:endParaRPr lang="de-DE" sz="2000" u="sng" kern="0" dirty="0" smtClean="0"/>
          </a:p>
          <a:p>
            <a:pPr marL="457200" indent="-457200" algn="just">
              <a:buFontTx/>
              <a:buAutoNum type="arabicPeriod"/>
            </a:pPr>
            <a:endParaRPr lang="de-DE" sz="2000" u="sng" kern="0" dirty="0" smtClean="0"/>
          </a:p>
          <a:p>
            <a:pPr marL="0" indent="0" algn="just">
              <a:buFontTx/>
              <a:buNone/>
            </a:pPr>
            <a:endParaRPr lang="de-DE" sz="2000" b="1" kern="0" dirty="0" smtClean="0"/>
          </a:p>
          <a:p>
            <a:pPr marL="0" indent="0" algn="just">
              <a:buFontTx/>
              <a:buNone/>
            </a:pPr>
            <a:endParaRPr lang="de-DE" sz="2000" b="1" kern="0" dirty="0" smtClean="0"/>
          </a:p>
          <a:p>
            <a:pPr marL="0" indent="0" algn="just">
              <a:buFontTx/>
              <a:buNone/>
            </a:pPr>
            <a:endParaRPr lang="de-DE" sz="2000" kern="0" dirty="0" smtClean="0"/>
          </a:p>
          <a:p>
            <a:pPr marL="0" indent="0" algn="just">
              <a:buFontTx/>
              <a:buNone/>
            </a:pPr>
            <a:endParaRPr lang="de-DE" kern="0" dirty="0"/>
          </a:p>
        </p:txBody>
      </p:sp>
      <p:pic>
        <p:nvPicPr>
          <p:cNvPr id="9" name="Imagen 27"/>
          <p:cNvPicPr/>
          <p:nvPr/>
        </p:nvPicPr>
        <p:blipFill rotWithShape="1">
          <a:blip r:embed="rId4"/>
          <a:srcRect l="40839" t="31817" r="16713" b="26326"/>
          <a:stretch/>
        </p:blipFill>
        <p:spPr bwMode="auto">
          <a:xfrm>
            <a:off x="5058194" y="4244300"/>
            <a:ext cx="3667309" cy="20023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24" descr="http://www.tracepartsonline.net/PartsDefs/Production/UNI/10-19122001-069885/pictures/10-19122001-069885L.gif"/>
          <p:cNvPicPr/>
          <p:nvPr/>
        </p:nvPicPr>
        <p:blipFill rotWithShape="1">
          <a:blip r:embed="rId5"/>
          <a:srcRect l="21729" r="21444"/>
          <a:stretch/>
        </p:blipFill>
        <p:spPr bwMode="auto">
          <a:xfrm>
            <a:off x="5867400" y="732768"/>
            <a:ext cx="1294208" cy="15836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48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333375"/>
            <a:ext cx="7051675" cy="561975"/>
          </a:xfrm>
        </p:spPr>
        <p:txBody>
          <a:bodyPr/>
          <a:lstStyle/>
          <a:p>
            <a:r>
              <a:rPr lang="de-DE" dirty="0" smtClean="0"/>
              <a:t>6. Lösungskonzepte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0526" y="895350"/>
            <a:ext cx="8201539" cy="5143185"/>
          </a:xfrm>
        </p:spPr>
        <p:txBody>
          <a:bodyPr/>
          <a:lstStyle/>
          <a:p>
            <a:pPr marL="0" indent="0" algn="just">
              <a:buNone/>
            </a:pPr>
            <a:endParaRPr lang="de-DE" sz="400" dirty="0"/>
          </a:p>
          <a:p>
            <a:pPr marL="0" indent="0" algn="just">
              <a:buNone/>
            </a:pPr>
            <a:r>
              <a:rPr lang="de-DE" sz="2000" b="1" dirty="0" smtClean="0"/>
              <a:t>Lösung B. Roboter auf dem Boden</a:t>
            </a:r>
          </a:p>
          <a:p>
            <a:pPr marL="0" indent="0" algn="just">
              <a:buNone/>
            </a:pPr>
            <a:endParaRPr lang="de-DE" sz="2000" b="1" dirty="0" smtClean="0"/>
          </a:p>
          <a:p>
            <a:pPr marL="0" indent="0" algn="just">
              <a:buNone/>
            </a:pPr>
            <a:endParaRPr lang="de-DE" sz="2000" dirty="0"/>
          </a:p>
          <a:p>
            <a:pPr marL="0" indent="0" algn="just">
              <a:buNone/>
            </a:pPr>
            <a:endParaRPr lang="de-DE" sz="2000" dirty="0" smtClean="0"/>
          </a:p>
          <a:p>
            <a:pPr marL="0" indent="0" algn="just">
              <a:buNone/>
            </a:pPr>
            <a:endParaRPr lang="de-DE" sz="2000" dirty="0"/>
          </a:p>
          <a:p>
            <a:pPr marL="0" indent="0" algn="just">
              <a:buNone/>
            </a:pPr>
            <a:endParaRPr lang="de-DE" sz="2000" dirty="0" smtClean="0"/>
          </a:p>
          <a:p>
            <a:pPr marL="0" indent="0" algn="just">
              <a:buNone/>
            </a:pPr>
            <a:endParaRPr lang="de-DE" sz="2000" dirty="0" smtClean="0"/>
          </a:p>
          <a:p>
            <a:pPr marL="0" indent="0" algn="just">
              <a:buNone/>
            </a:pPr>
            <a:endParaRPr lang="de-DE" sz="2000" dirty="0"/>
          </a:p>
          <a:p>
            <a:pPr marL="0" indent="0" algn="just">
              <a:buNone/>
            </a:pPr>
            <a:endParaRPr lang="de-DE" sz="2000" u="sng" dirty="0" smtClean="0"/>
          </a:p>
          <a:p>
            <a:pPr marL="457200" indent="-457200" algn="just">
              <a:buAutoNum type="arabicPeriod"/>
            </a:pPr>
            <a:endParaRPr lang="de-DE" sz="2000" u="sng" dirty="0"/>
          </a:p>
          <a:p>
            <a:pPr marL="457200" indent="-457200" algn="just">
              <a:buAutoNum type="arabicPeriod"/>
            </a:pPr>
            <a:endParaRPr lang="de-DE" sz="2000" u="sng" dirty="0"/>
          </a:p>
          <a:p>
            <a:pPr marL="0" indent="0" algn="just">
              <a:buNone/>
            </a:pPr>
            <a:endParaRPr lang="de-DE" sz="2000" b="1" dirty="0" smtClean="0"/>
          </a:p>
          <a:p>
            <a:pPr marL="0" indent="0" algn="just">
              <a:buNone/>
            </a:pPr>
            <a:endParaRPr lang="de-DE" sz="2000" b="1" dirty="0" smtClean="0"/>
          </a:p>
          <a:p>
            <a:pPr marL="0" indent="0" algn="just">
              <a:buNone/>
            </a:pPr>
            <a:endParaRPr lang="de-DE" sz="2000" dirty="0" smtClean="0"/>
          </a:p>
          <a:p>
            <a:pPr marL="0" indent="0" algn="just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Jon Ander Ferri  -   Masterarbeit</a:t>
            </a:r>
            <a:endParaRPr lang="de-DE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390525" y="1761491"/>
            <a:ext cx="7129774" cy="514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de-DE" sz="2000" kern="0" dirty="0" smtClean="0"/>
              <a:t>Die Kinematik bedeutet kein Problem.</a:t>
            </a:r>
          </a:p>
          <a:p>
            <a:pPr marL="0" indent="0" algn="just">
              <a:buNone/>
            </a:pPr>
            <a:endParaRPr lang="de-DE" sz="2000" kern="0" dirty="0" smtClean="0"/>
          </a:p>
          <a:p>
            <a:pPr marL="0" indent="0" algn="just">
              <a:buNone/>
            </a:pPr>
            <a:endParaRPr lang="de-DE" sz="2000" kern="0" dirty="0"/>
          </a:p>
          <a:p>
            <a:pPr marL="0" indent="0" algn="just">
              <a:buNone/>
            </a:pPr>
            <a:endParaRPr lang="de-DE" sz="1600" kern="0" dirty="0" smtClean="0"/>
          </a:p>
          <a:p>
            <a:pPr algn="just"/>
            <a:endParaRPr lang="de-DE" sz="2000" kern="0" dirty="0" smtClean="0"/>
          </a:p>
          <a:p>
            <a:pPr marL="0" indent="0" algn="just">
              <a:buFontTx/>
              <a:buNone/>
            </a:pPr>
            <a:endParaRPr lang="de-DE" sz="2000" u="sng" kern="0" dirty="0" smtClean="0"/>
          </a:p>
          <a:p>
            <a:pPr marL="457200" indent="-457200" algn="just">
              <a:buFontTx/>
              <a:buAutoNum type="arabicPeriod"/>
            </a:pPr>
            <a:endParaRPr lang="de-DE" sz="2000" u="sng" kern="0" dirty="0" smtClean="0"/>
          </a:p>
          <a:p>
            <a:pPr marL="457200" indent="-457200" algn="just">
              <a:buFontTx/>
              <a:buAutoNum type="arabicPeriod"/>
            </a:pPr>
            <a:endParaRPr lang="de-DE" sz="2000" u="sng" kern="0" dirty="0" smtClean="0"/>
          </a:p>
          <a:p>
            <a:pPr marL="0" indent="0" algn="just">
              <a:buFontTx/>
              <a:buNone/>
            </a:pPr>
            <a:endParaRPr lang="de-DE" sz="2000" b="1" kern="0" dirty="0" smtClean="0"/>
          </a:p>
          <a:p>
            <a:pPr marL="0" indent="0" algn="just">
              <a:buFontTx/>
              <a:buNone/>
            </a:pPr>
            <a:endParaRPr lang="de-DE" sz="2000" b="1" kern="0" dirty="0" smtClean="0"/>
          </a:p>
          <a:p>
            <a:pPr marL="0" indent="0" algn="just">
              <a:buFontTx/>
              <a:buNone/>
            </a:pPr>
            <a:endParaRPr lang="de-DE" sz="2000" kern="0" dirty="0" smtClean="0"/>
          </a:p>
          <a:p>
            <a:pPr marL="0" indent="0" algn="just">
              <a:buFontTx/>
              <a:buNone/>
            </a:pPr>
            <a:endParaRPr lang="de-DE" kern="0" dirty="0"/>
          </a:p>
        </p:txBody>
      </p:sp>
      <p:pic>
        <p:nvPicPr>
          <p:cNvPr id="10" name="Imagen 33"/>
          <p:cNvPicPr/>
          <p:nvPr/>
        </p:nvPicPr>
        <p:blipFill>
          <a:blip r:embed="rId3"/>
          <a:srcRect l="40535" t="19025" r="20599" b="33307"/>
          <a:stretch>
            <a:fillRect/>
          </a:stretch>
        </p:blipFill>
        <p:spPr bwMode="auto">
          <a:xfrm>
            <a:off x="907926" y="2760291"/>
            <a:ext cx="3884131" cy="2884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n 42"/>
          <p:cNvPicPr/>
          <p:nvPr/>
        </p:nvPicPr>
        <p:blipFill>
          <a:blip r:embed="rId4"/>
          <a:srcRect l="39985" t="11765" r="24252" b="16578"/>
          <a:stretch>
            <a:fillRect/>
          </a:stretch>
        </p:blipFill>
        <p:spPr bwMode="auto">
          <a:xfrm>
            <a:off x="5734152" y="2760291"/>
            <a:ext cx="2353635" cy="2884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476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sz="26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Jon Ander Ferri  -   Masterarbeit</a:t>
            </a:r>
            <a:endParaRPr lang="de-DE" dirty="0"/>
          </a:p>
        </p:txBody>
      </p:sp>
      <p:grpSp>
        <p:nvGrpSpPr>
          <p:cNvPr id="22" name="Gruppieren 21"/>
          <p:cNvGrpSpPr/>
          <p:nvPr/>
        </p:nvGrpSpPr>
        <p:grpSpPr>
          <a:xfrm>
            <a:off x="615020" y="1250268"/>
            <a:ext cx="6110560" cy="2783749"/>
            <a:chOff x="615020" y="1250268"/>
            <a:chExt cx="6110560" cy="2783749"/>
          </a:xfrm>
        </p:grpSpPr>
        <p:grpSp>
          <p:nvGrpSpPr>
            <p:cNvPr id="23" name="Gruppieren 22"/>
            <p:cNvGrpSpPr/>
            <p:nvPr/>
          </p:nvGrpSpPr>
          <p:grpSpPr>
            <a:xfrm>
              <a:off x="615020" y="1250268"/>
              <a:ext cx="6110560" cy="2202209"/>
              <a:chOff x="615020" y="1250268"/>
              <a:chExt cx="6110560" cy="2202209"/>
            </a:xfrm>
          </p:grpSpPr>
          <p:sp>
            <p:nvSpPr>
              <p:cNvPr id="26" name="Rechteck 25"/>
              <p:cNvSpPr/>
              <p:nvPr/>
            </p:nvSpPr>
            <p:spPr>
              <a:xfrm>
                <a:off x="615020" y="1250268"/>
                <a:ext cx="468000" cy="468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2000" dirty="0">
                    <a:solidFill>
                      <a:srgbClr val="FFFFFF"/>
                    </a:solidFill>
                  </a:rPr>
                  <a:t>1</a:t>
                </a:r>
              </a:p>
            </p:txBody>
          </p:sp>
          <p:sp>
            <p:nvSpPr>
              <p:cNvPr id="27" name="Rechteck 26"/>
              <p:cNvSpPr/>
              <p:nvPr/>
            </p:nvSpPr>
            <p:spPr>
              <a:xfrm>
                <a:off x="1180964" y="1250268"/>
                <a:ext cx="5544616" cy="46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2000" dirty="0" smtClean="0">
                    <a:solidFill>
                      <a:srgbClr val="000000"/>
                    </a:solidFill>
                  </a:rPr>
                  <a:t>Hintergrund</a:t>
                </a:r>
                <a:endParaRPr lang="de-DE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Rechteck 27"/>
              <p:cNvSpPr/>
              <p:nvPr/>
            </p:nvSpPr>
            <p:spPr>
              <a:xfrm>
                <a:off x="615020" y="1825552"/>
                <a:ext cx="468000" cy="468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2000" dirty="0" smtClean="0">
                    <a:solidFill>
                      <a:srgbClr val="FFFFFF"/>
                    </a:solidFill>
                  </a:rPr>
                  <a:t>2</a:t>
                </a:r>
                <a:endParaRPr lang="de-DE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Rechteck 28"/>
              <p:cNvSpPr/>
              <p:nvPr/>
            </p:nvSpPr>
            <p:spPr>
              <a:xfrm>
                <a:off x="1180964" y="1825552"/>
                <a:ext cx="5544616" cy="46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2000" dirty="0" smtClean="0">
                    <a:solidFill>
                      <a:srgbClr val="000000"/>
                    </a:solidFill>
                  </a:rPr>
                  <a:t>Projektziel</a:t>
                </a: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Rechteck 29"/>
              <p:cNvSpPr/>
              <p:nvPr/>
            </p:nvSpPr>
            <p:spPr>
              <a:xfrm>
                <a:off x="615020" y="2402937"/>
                <a:ext cx="468000" cy="468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2000" dirty="0" smtClean="0">
                    <a:solidFill>
                      <a:srgbClr val="FFFFFF"/>
                    </a:solidFill>
                  </a:rPr>
                  <a:t>3</a:t>
                </a:r>
                <a:endParaRPr lang="de-DE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Rechteck 30"/>
              <p:cNvSpPr/>
              <p:nvPr/>
            </p:nvSpPr>
            <p:spPr>
              <a:xfrm>
                <a:off x="1180964" y="2402937"/>
                <a:ext cx="5544616" cy="4680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2000" dirty="0" smtClean="0">
                    <a:solidFill>
                      <a:srgbClr val="000000"/>
                    </a:solidFill>
                  </a:rPr>
                  <a:t>Manueller Kupplungsvorgang</a:t>
                </a: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Rechteck 31"/>
              <p:cNvSpPr/>
              <p:nvPr/>
            </p:nvSpPr>
            <p:spPr>
              <a:xfrm>
                <a:off x="615020" y="2984477"/>
                <a:ext cx="468000" cy="468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2000" dirty="0" smtClean="0">
                    <a:solidFill>
                      <a:srgbClr val="FFFFFF"/>
                    </a:solidFill>
                  </a:rPr>
                  <a:t>4</a:t>
                </a:r>
                <a:endParaRPr lang="de-DE" sz="20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4" name="Rechteck 23"/>
            <p:cNvSpPr/>
            <p:nvPr/>
          </p:nvSpPr>
          <p:spPr>
            <a:xfrm>
              <a:off x="615020" y="3566017"/>
              <a:ext cx="468000" cy="46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2000" dirty="0">
                  <a:solidFill>
                    <a:srgbClr val="FFFFFF"/>
                  </a:solidFill>
                </a:rPr>
                <a:t>5</a:t>
              </a:r>
            </a:p>
          </p:txBody>
        </p:sp>
        <p:sp>
          <p:nvSpPr>
            <p:cNvPr id="25" name="Rechteck 24"/>
            <p:cNvSpPr/>
            <p:nvPr/>
          </p:nvSpPr>
          <p:spPr>
            <a:xfrm>
              <a:off x="1180964" y="2984477"/>
              <a:ext cx="5544616" cy="46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2000" dirty="0" smtClean="0">
                  <a:solidFill>
                    <a:srgbClr val="000000"/>
                  </a:solidFill>
                </a:rPr>
                <a:t>Stand der Technik</a:t>
              </a:r>
              <a:endParaRPr lang="de-DE" dirty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Rechteck 15"/>
          <p:cNvSpPr/>
          <p:nvPr/>
        </p:nvSpPr>
        <p:spPr>
          <a:xfrm>
            <a:off x="1180964" y="3560701"/>
            <a:ext cx="5544616" cy="46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dirty="0" smtClean="0">
                <a:solidFill>
                  <a:srgbClr val="000000"/>
                </a:solidFill>
              </a:rPr>
              <a:t>Generierung von Konzepte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1180964" y="4136925"/>
            <a:ext cx="5544616" cy="46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dirty="0" smtClean="0">
                <a:solidFill>
                  <a:srgbClr val="000000"/>
                </a:solidFill>
              </a:rPr>
              <a:t>Lösungskonzepte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1180964" y="4713149"/>
            <a:ext cx="5544616" cy="46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dirty="0" smtClean="0">
                <a:solidFill>
                  <a:srgbClr val="000000"/>
                </a:solidFill>
              </a:rPr>
              <a:t>Produktbewertung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1180964" y="5289373"/>
            <a:ext cx="5544616" cy="46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000" dirty="0" smtClean="0">
                <a:solidFill>
                  <a:srgbClr val="000000"/>
                </a:solidFill>
              </a:rPr>
              <a:t>Zusammenfassung und Ausblick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615020" y="4147557"/>
            <a:ext cx="468000" cy="46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000" dirty="0" smtClean="0">
                <a:solidFill>
                  <a:srgbClr val="FFFFFF"/>
                </a:solidFill>
              </a:rPr>
              <a:t>6</a:t>
            </a:r>
            <a:endParaRPr lang="de-DE" sz="2000" dirty="0">
              <a:solidFill>
                <a:srgbClr val="FFFFFF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615020" y="4729097"/>
            <a:ext cx="468000" cy="46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000" dirty="0" smtClean="0">
                <a:solidFill>
                  <a:srgbClr val="FFFFFF"/>
                </a:solidFill>
              </a:rPr>
              <a:t>7</a:t>
            </a:r>
            <a:endParaRPr lang="de-DE" sz="2000" dirty="0">
              <a:solidFill>
                <a:srgbClr val="FFFFFF"/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615020" y="5289373"/>
            <a:ext cx="468000" cy="46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2000" dirty="0">
                <a:solidFill>
                  <a:srgbClr val="FFFFFF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2761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333375"/>
            <a:ext cx="7051675" cy="561975"/>
          </a:xfrm>
        </p:spPr>
        <p:txBody>
          <a:bodyPr/>
          <a:lstStyle/>
          <a:p>
            <a:r>
              <a:rPr lang="de-DE" dirty="0" smtClean="0"/>
              <a:t>6. Lösungskonzepte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0526" y="895350"/>
            <a:ext cx="8201539" cy="5143185"/>
          </a:xfrm>
        </p:spPr>
        <p:txBody>
          <a:bodyPr/>
          <a:lstStyle/>
          <a:p>
            <a:pPr marL="0" indent="0" algn="just">
              <a:buNone/>
            </a:pPr>
            <a:endParaRPr lang="de-DE" sz="400" dirty="0"/>
          </a:p>
          <a:p>
            <a:pPr marL="0" indent="0" algn="just">
              <a:buNone/>
            </a:pPr>
            <a:r>
              <a:rPr lang="de-DE" sz="2000" b="1" dirty="0"/>
              <a:t>Lösung B. Roboter auf dem Boden</a:t>
            </a:r>
          </a:p>
          <a:p>
            <a:pPr marL="0" indent="0" algn="just">
              <a:buNone/>
            </a:pPr>
            <a:endParaRPr lang="de-DE" sz="2000" b="1" dirty="0" smtClean="0"/>
          </a:p>
          <a:p>
            <a:pPr marL="0" indent="0" algn="just">
              <a:buNone/>
            </a:pPr>
            <a:endParaRPr lang="de-DE" sz="2000" dirty="0"/>
          </a:p>
          <a:p>
            <a:pPr marL="0" indent="0" algn="just">
              <a:buNone/>
            </a:pPr>
            <a:endParaRPr lang="de-DE" sz="2000" dirty="0" smtClean="0"/>
          </a:p>
          <a:p>
            <a:pPr marL="0" indent="0" algn="just">
              <a:buNone/>
            </a:pPr>
            <a:endParaRPr lang="de-DE" sz="2000" dirty="0"/>
          </a:p>
          <a:p>
            <a:pPr marL="0" indent="0" algn="just">
              <a:buNone/>
            </a:pPr>
            <a:endParaRPr lang="de-DE" sz="2000" dirty="0" smtClean="0"/>
          </a:p>
          <a:p>
            <a:pPr marL="0" indent="0" algn="just">
              <a:buNone/>
            </a:pPr>
            <a:endParaRPr lang="de-DE" sz="2000" dirty="0" smtClean="0"/>
          </a:p>
          <a:p>
            <a:pPr marL="0" indent="0" algn="just">
              <a:buNone/>
            </a:pPr>
            <a:endParaRPr lang="de-DE" sz="2000" dirty="0"/>
          </a:p>
          <a:p>
            <a:pPr marL="0" indent="0" algn="just">
              <a:buNone/>
            </a:pPr>
            <a:endParaRPr lang="de-DE" sz="2000" u="sng" dirty="0" smtClean="0"/>
          </a:p>
          <a:p>
            <a:pPr marL="457200" indent="-457200" algn="just">
              <a:buAutoNum type="arabicPeriod"/>
            </a:pPr>
            <a:endParaRPr lang="de-DE" sz="2000" u="sng" dirty="0"/>
          </a:p>
          <a:p>
            <a:pPr marL="457200" indent="-457200" algn="just">
              <a:buAutoNum type="arabicPeriod"/>
            </a:pPr>
            <a:endParaRPr lang="de-DE" sz="2000" u="sng" dirty="0"/>
          </a:p>
          <a:p>
            <a:pPr marL="0" indent="0" algn="just">
              <a:buNone/>
            </a:pPr>
            <a:endParaRPr lang="de-DE" sz="2000" b="1" dirty="0" smtClean="0"/>
          </a:p>
          <a:p>
            <a:pPr marL="0" indent="0" algn="just">
              <a:buNone/>
            </a:pPr>
            <a:endParaRPr lang="de-DE" sz="2000" b="1" dirty="0" smtClean="0"/>
          </a:p>
          <a:p>
            <a:pPr marL="0" indent="0" algn="just">
              <a:buNone/>
            </a:pPr>
            <a:endParaRPr lang="de-DE" sz="2000" dirty="0" smtClean="0"/>
          </a:p>
          <a:p>
            <a:pPr marL="0" indent="0" algn="just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Jon Ander Ferri  -   Masterarbeit</a:t>
            </a:r>
            <a:endParaRPr lang="de-DE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390525" y="1761491"/>
            <a:ext cx="7129774" cy="514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de-DE" sz="2000" kern="0" dirty="0" smtClean="0"/>
              <a:t>Möglicher Antrieb:</a:t>
            </a:r>
          </a:p>
          <a:p>
            <a:pPr marL="0" indent="0" algn="just">
              <a:buNone/>
            </a:pPr>
            <a:endParaRPr lang="de-DE" sz="2000" kern="0" dirty="0" smtClean="0"/>
          </a:p>
          <a:p>
            <a:pPr marL="0" indent="0" algn="just">
              <a:buNone/>
            </a:pPr>
            <a:endParaRPr lang="de-DE" sz="2000" kern="0" dirty="0"/>
          </a:p>
          <a:p>
            <a:pPr marL="0" indent="0" algn="just">
              <a:buNone/>
            </a:pPr>
            <a:endParaRPr lang="de-DE" sz="1600" kern="0" dirty="0" smtClean="0"/>
          </a:p>
          <a:p>
            <a:pPr algn="just"/>
            <a:endParaRPr lang="de-DE" sz="2000" kern="0" dirty="0" smtClean="0"/>
          </a:p>
          <a:p>
            <a:pPr marL="0" indent="0" algn="just">
              <a:buFontTx/>
              <a:buNone/>
            </a:pPr>
            <a:endParaRPr lang="de-DE" sz="2000" u="sng" kern="0" dirty="0" smtClean="0"/>
          </a:p>
          <a:p>
            <a:pPr marL="457200" indent="-457200" algn="just">
              <a:buFontTx/>
              <a:buAutoNum type="arabicPeriod"/>
            </a:pPr>
            <a:endParaRPr lang="de-DE" sz="2000" u="sng" kern="0" dirty="0" smtClean="0"/>
          </a:p>
          <a:p>
            <a:pPr marL="457200" indent="-457200" algn="just">
              <a:buFontTx/>
              <a:buAutoNum type="arabicPeriod"/>
            </a:pPr>
            <a:endParaRPr lang="de-DE" sz="2000" u="sng" kern="0" dirty="0" smtClean="0"/>
          </a:p>
          <a:p>
            <a:pPr marL="0" indent="0" algn="just">
              <a:buFontTx/>
              <a:buNone/>
            </a:pPr>
            <a:endParaRPr lang="de-DE" sz="2000" b="1" kern="0" dirty="0" smtClean="0"/>
          </a:p>
          <a:p>
            <a:pPr marL="0" indent="0" algn="just">
              <a:buFontTx/>
              <a:buNone/>
            </a:pPr>
            <a:endParaRPr lang="de-DE" sz="2000" b="1" kern="0" dirty="0" smtClean="0"/>
          </a:p>
          <a:p>
            <a:pPr marL="0" indent="0" algn="just">
              <a:buFontTx/>
              <a:buNone/>
            </a:pPr>
            <a:endParaRPr lang="de-DE" sz="2000" kern="0" dirty="0" smtClean="0"/>
          </a:p>
          <a:p>
            <a:pPr marL="0" indent="0" algn="just">
              <a:buFontTx/>
              <a:buNone/>
            </a:pPr>
            <a:endParaRPr lang="de-DE" kern="0" dirty="0"/>
          </a:p>
        </p:txBody>
      </p:sp>
      <p:pic>
        <p:nvPicPr>
          <p:cNvPr id="14" name="Imagen 55" descr="C:\Documents and Settings\Administrador\Mis documentos\Downloads\IMG_20160709_205513105.jpg"/>
          <p:cNvPicPr/>
          <p:nvPr/>
        </p:nvPicPr>
        <p:blipFill>
          <a:blip r:embed="rId3" cstate="print"/>
          <a:srcRect l="12479" t="23218" r="18927" b="10746"/>
          <a:stretch>
            <a:fillRect/>
          </a:stretch>
        </p:blipFill>
        <p:spPr bwMode="auto">
          <a:xfrm>
            <a:off x="4318840" y="2033898"/>
            <a:ext cx="3097119" cy="391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389" y="2993406"/>
            <a:ext cx="1485107" cy="199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6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 Produktbewertung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de-DE" sz="1400" dirty="0" smtClean="0"/>
          </a:p>
          <a:p>
            <a:pPr algn="just"/>
            <a:r>
              <a:rPr lang="de-DE" sz="2000" dirty="0" smtClean="0"/>
              <a:t>Die entwickelten Gesamtkonzepte werden </a:t>
            </a:r>
            <a:r>
              <a:rPr lang="de-DE" sz="2000" dirty="0"/>
              <a:t>einer kritischen Betrachtung </a:t>
            </a:r>
            <a:r>
              <a:rPr lang="de-DE" sz="2000" dirty="0" smtClean="0"/>
              <a:t>unterzogen. </a:t>
            </a:r>
          </a:p>
          <a:p>
            <a:pPr algn="just"/>
            <a:r>
              <a:rPr lang="de-DE" sz="2000" dirty="0" smtClean="0"/>
              <a:t>Dafür, zwei Werkzeuge: SWOT und Nutzwertanalyse.</a:t>
            </a:r>
          </a:p>
          <a:p>
            <a:pPr algn="just"/>
            <a:endParaRPr lang="de-DE" sz="2000" dirty="0" smtClean="0"/>
          </a:p>
          <a:p>
            <a:pPr algn="just"/>
            <a:endParaRPr lang="de-DE" sz="2000" dirty="0"/>
          </a:p>
          <a:p>
            <a:pPr marL="0" indent="0" algn="just">
              <a:buNone/>
            </a:pPr>
            <a:endParaRPr lang="de-DE" sz="2000" dirty="0" smtClean="0"/>
          </a:p>
          <a:p>
            <a:pPr marL="0" indent="0" algn="just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Jon Ander Ferri  -   Masterarbeit</a:t>
            </a:r>
            <a:endParaRPr 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390525" y="3073982"/>
            <a:ext cx="3254195" cy="338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endParaRPr lang="de-DE" sz="400" kern="0" dirty="0" smtClean="0"/>
          </a:p>
          <a:p>
            <a:pPr marL="0" indent="0" algn="just">
              <a:buFontTx/>
              <a:buNone/>
            </a:pPr>
            <a:r>
              <a:rPr lang="de-DE" sz="2000" b="1" kern="0" dirty="0" smtClean="0"/>
              <a:t>SWOT</a:t>
            </a:r>
          </a:p>
          <a:p>
            <a:pPr marL="0" indent="0" algn="just">
              <a:buFontTx/>
              <a:buNone/>
            </a:pPr>
            <a:endParaRPr lang="de-DE" sz="2000" b="1" kern="0" dirty="0" smtClean="0"/>
          </a:p>
          <a:p>
            <a:pPr algn="just"/>
            <a:r>
              <a:rPr lang="de-DE" sz="2000" i="1" dirty="0"/>
              <a:t>„</a:t>
            </a:r>
            <a:r>
              <a:rPr lang="de-DE" sz="2000" i="1" dirty="0" err="1"/>
              <a:t>Strengths</a:t>
            </a:r>
            <a:r>
              <a:rPr lang="de-DE" sz="2000" i="1" dirty="0"/>
              <a:t>, </a:t>
            </a:r>
            <a:r>
              <a:rPr lang="de-DE" sz="2000" i="1" dirty="0" err="1"/>
              <a:t>weaknesses</a:t>
            </a:r>
            <a:r>
              <a:rPr lang="de-DE" sz="2000" i="1" dirty="0"/>
              <a:t>, </a:t>
            </a:r>
            <a:r>
              <a:rPr lang="de-DE" sz="2000" i="1" dirty="0" err="1"/>
              <a:t>opportunities</a:t>
            </a:r>
            <a:r>
              <a:rPr lang="de-DE" sz="2000" i="1" dirty="0"/>
              <a:t> </a:t>
            </a:r>
            <a:r>
              <a:rPr lang="de-DE" sz="2000" i="1" dirty="0" err="1"/>
              <a:t>and</a:t>
            </a:r>
            <a:r>
              <a:rPr lang="de-DE" sz="2000" i="1" dirty="0"/>
              <a:t> </a:t>
            </a:r>
            <a:r>
              <a:rPr lang="de-DE" sz="2000" i="1" dirty="0" err="1"/>
              <a:t>threats</a:t>
            </a:r>
            <a:r>
              <a:rPr lang="de-DE" sz="2000" i="1" dirty="0"/>
              <a:t>“.</a:t>
            </a:r>
          </a:p>
          <a:p>
            <a:pPr algn="just"/>
            <a:r>
              <a:rPr lang="de-DE" sz="2000" dirty="0"/>
              <a:t>Zum Analysieren der Vorteile und Nachteile.</a:t>
            </a:r>
          </a:p>
          <a:p>
            <a:pPr algn="just"/>
            <a:r>
              <a:rPr lang="de-DE" sz="2000" kern="0" dirty="0"/>
              <a:t>Man wendet das auf beide Lösungen an:</a:t>
            </a:r>
          </a:p>
          <a:p>
            <a:pPr marL="0" indent="0" algn="just">
              <a:buFontTx/>
              <a:buNone/>
            </a:pPr>
            <a:endParaRPr lang="de-DE" sz="2000" b="1" kern="0" dirty="0" smtClean="0"/>
          </a:p>
          <a:p>
            <a:pPr marL="0" indent="0" algn="just">
              <a:buFontTx/>
              <a:buNone/>
            </a:pPr>
            <a:endParaRPr lang="de-DE" sz="2000" kern="0" dirty="0" smtClean="0"/>
          </a:p>
          <a:p>
            <a:pPr marL="0" indent="0" algn="just">
              <a:buFontTx/>
              <a:buNone/>
            </a:pPr>
            <a:endParaRPr lang="de-DE" sz="2000" kern="0" dirty="0" smtClean="0"/>
          </a:p>
          <a:p>
            <a:pPr marL="0" indent="0" algn="just">
              <a:buFontTx/>
              <a:buNone/>
            </a:pPr>
            <a:endParaRPr lang="de-DE" sz="2000" kern="0" dirty="0" smtClean="0"/>
          </a:p>
          <a:p>
            <a:pPr marL="0" indent="0" algn="just">
              <a:buFontTx/>
              <a:buNone/>
            </a:pPr>
            <a:endParaRPr lang="de-DE" sz="2000" kern="0" dirty="0" smtClean="0"/>
          </a:p>
          <a:p>
            <a:pPr marL="0" indent="0" algn="just">
              <a:buFontTx/>
              <a:buNone/>
            </a:pPr>
            <a:endParaRPr lang="de-DE" sz="2000" kern="0" dirty="0" smtClean="0"/>
          </a:p>
          <a:p>
            <a:pPr marL="0" indent="0" algn="just">
              <a:buFontTx/>
              <a:buNone/>
            </a:pPr>
            <a:endParaRPr lang="de-DE" sz="2000" kern="0" dirty="0" smtClean="0"/>
          </a:p>
          <a:p>
            <a:pPr marL="0" indent="0" algn="just">
              <a:buFontTx/>
              <a:buNone/>
            </a:pPr>
            <a:endParaRPr lang="de-DE" sz="2000" u="sng" kern="0" dirty="0" smtClean="0"/>
          </a:p>
          <a:p>
            <a:pPr marL="457200" indent="-457200" algn="just">
              <a:buFontTx/>
              <a:buAutoNum type="arabicPeriod"/>
            </a:pPr>
            <a:endParaRPr lang="de-DE" sz="2000" u="sng" kern="0" dirty="0" smtClean="0"/>
          </a:p>
          <a:p>
            <a:pPr marL="457200" indent="-457200" algn="just">
              <a:buFontTx/>
              <a:buAutoNum type="arabicPeriod"/>
            </a:pPr>
            <a:endParaRPr lang="de-DE" sz="2000" u="sng" kern="0" dirty="0" smtClean="0"/>
          </a:p>
          <a:p>
            <a:pPr marL="0" indent="0" algn="just">
              <a:buFontTx/>
              <a:buNone/>
            </a:pPr>
            <a:endParaRPr lang="de-DE" sz="2000" b="1" kern="0" dirty="0" smtClean="0"/>
          </a:p>
          <a:p>
            <a:pPr marL="0" indent="0" algn="just">
              <a:buFontTx/>
              <a:buNone/>
            </a:pPr>
            <a:endParaRPr lang="de-DE" sz="2000" b="1" kern="0" dirty="0" smtClean="0"/>
          </a:p>
          <a:p>
            <a:pPr marL="0" indent="0" algn="just">
              <a:buFontTx/>
              <a:buNone/>
            </a:pPr>
            <a:endParaRPr lang="de-DE" sz="2000" kern="0" dirty="0" smtClean="0"/>
          </a:p>
          <a:p>
            <a:pPr marL="0" indent="0" algn="just">
              <a:buFontTx/>
              <a:buNone/>
            </a:pPr>
            <a:endParaRPr lang="de-DE" kern="0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018207" y="2614409"/>
          <a:ext cx="4957974" cy="3638285"/>
        </p:xfrm>
        <a:graphic>
          <a:graphicData uri="http://schemas.openxmlformats.org/drawingml/2006/table">
            <a:tbl>
              <a:tblPr/>
              <a:tblGrid>
                <a:gridCol w="1715099"/>
                <a:gridCol w="1619613"/>
                <a:gridCol w="1623262"/>
              </a:tblGrid>
              <a:tr h="45398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1800"/>
                        </a:spcAft>
                      </a:pPr>
                      <a:r>
                        <a:rPr lang="de-DE" sz="1500" b="1" dirty="0">
                          <a:latin typeface="Arial"/>
                          <a:ea typeface="Times New Roman"/>
                          <a:cs typeface="Times New Roman"/>
                        </a:rPr>
                        <a:t>Eigenschaft</a:t>
                      </a:r>
                      <a:endParaRPr lang="es-ES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1800"/>
                        </a:spcAft>
                      </a:pPr>
                      <a:r>
                        <a:rPr lang="de-DE" sz="1500" b="1" dirty="0">
                          <a:latin typeface="Arial"/>
                          <a:ea typeface="Times New Roman"/>
                          <a:cs typeface="Times New Roman"/>
                        </a:rPr>
                        <a:t>Lösung A (Mauer)</a:t>
                      </a:r>
                      <a:endParaRPr lang="es-ES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1800"/>
                        </a:spcAft>
                      </a:pPr>
                      <a:r>
                        <a:rPr lang="de-DE" sz="1500" b="1">
                          <a:latin typeface="Arial"/>
                          <a:ea typeface="Times New Roman"/>
                          <a:cs typeface="Times New Roman"/>
                        </a:rPr>
                        <a:t>Lösung B (Boden)</a:t>
                      </a:r>
                      <a:endParaRPr lang="es-ES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98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1800"/>
                        </a:spcAft>
                      </a:pPr>
                      <a:r>
                        <a:rPr lang="de-DE" sz="1500" dirty="0">
                          <a:latin typeface="Arial"/>
                          <a:ea typeface="Times New Roman"/>
                          <a:cs typeface="Times New Roman"/>
                        </a:rPr>
                        <a:t>Elektrische Versorgung</a:t>
                      </a:r>
                      <a:endParaRPr lang="es-ES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1800"/>
                        </a:spcAft>
                      </a:pPr>
                      <a:r>
                        <a:rPr lang="de-DE" sz="150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1800"/>
                        </a:spcAft>
                      </a:pPr>
                      <a:endParaRPr lang="de-DE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796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1800"/>
                        </a:spcAft>
                      </a:pPr>
                      <a:r>
                        <a:rPr lang="de-DE" sz="1500" dirty="0">
                          <a:latin typeface="Arial"/>
                          <a:ea typeface="Times New Roman"/>
                          <a:cs typeface="Times New Roman"/>
                        </a:rPr>
                        <a:t>Stabilität und Kraftgleichgewicht</a:t>
                      </a:r>
                      <a:endParaRPr lang="es-ES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1800"/>
                        </a:spcAft>
                      </a:pPr>
                      <a:r>
                        <a:rPr lang="de-DE" sz="150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1800"/>
                        </a:spcAft>
                      </a:pPr>
                      <a:endParaRPr lang="de-DE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98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1800"/>
                        </a:spcAft>
                      </a:pPr>
                      <a:r>
                        <a:rPr lang="de-DE" sz="1500" dirty="0">
                          <a:latin typeface="Arial"/>
                          <a:ea typeface="Times New Roman"/>
                          <a:cs typeface="Times New Roman"/>
                        </a:rPr>
                        <a:t>Anlageanpassung</a:t>
                      </a:r>
                      <a:endParaRPr lang="es-ES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1800"/>
                        </a:spcAft>
                      </a:pPr>
                      <a:endParaRPr lang="de-DE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1800"/>
                        </a:spcAft>
                      </a:pPr>
                      <a:r>
                        <a:rPr lang="de-DE" sz="150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98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1800"/>
                        </a:spcAft>
                      </a:pPr>
                      <a:r>
                        <a:rPr lang="de-DE" sz="1500">
                          <a:latin typeface="Arial"/>
                          <a:ea typeface="Times New Roman"/>
                          <a:cs typeface="Times New Roman"/>
                        </a:rPr>
                        <a:t>Zugänglichkeit</a:t>
                      </a:r>
                      <a:endParaRPr lang="es-ES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1800"/>
                        </a:spcAft>
                      </a:pPr>
                      <a:r>
                        <a:rPr lang="es-ES" sz="1500" dirty="0">
                          <a:latin typeface="Arial"/>
                          <a:ea typeface="Times New Roman"/>
                          <a:cs typeface="Times New Roman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1800"/>
                        </a:spcAft>
                      </a:pPr>
                      <a:r>
                        <a:rPr lang="es-ES" sz="1500">
                          <a:latin typeface="Arial"/>
                          <a:ea typeface="Times New Roman"/>
                          <a:cs typeface="Times New Roman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98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1800"/>
                        </a:spcAft>
                      </a:pPr>
                      <a:r>
                        <a:rPr lang="de-DE" sz="1500">
                          <a:latin typeface="Arial"/>
                          <a:ea typeface="Times New Roman"/>
                          <a:cs typeface="Times New Roman"/>
                        </a:rPr>
                        <a:t>Antrieb</a:t>
                      </a:r>
                      <a:endParaRPr lang="es-ES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1800"/>
                        </a:spcAft>
                      </a:pPr>
                      <a:endParaRPr lang="de-DE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1800"/>
                        </a:spcAft>
                      </a:pPr>
                      <a:r>
                        <a:rPr lang="de-DE" sz="150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98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1800"/>
                        </a:spcAft>
                      </a:pPr>
                      <a:r>
                        <a:rPr lang="de-DE" sz="1500">
                          <a:latin typeface="Arial"/>
                          <a:ea typeface="Times New Roman"/>
                          <a:cs typeface="Times New Roman"/>
                        </a:rPr>
                        <a:t>Preis</a:t>
                      </a:r>
                      <a:endParaRPr lang="es-ES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1800"/>
                        </a:spcAft>
                      </a:pPr>
                      <a:endParaRPr lang="de-DE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1800"/>
                        </a:spcAft>
                      </a:pPr>
                      <a:r>
                        <a:rPr lang="de-DE" sz="1500" dirty="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es-ES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219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333375"/>
            <a:ext cx="7051675" cy="561975"/>
          </a:xfrm>
        </p:spPr>
        <p:txBody>
          <a:bodyPr/>
          <a:lstStyle/>
          <a:p>
            <a:r>
              <a:rPr lang="de-DE" dirty="0" smtClean="0"/>
              <a:t>7. Produktbewertung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0526" y="895350"/>
            <a:ext cx="8201539" cy="5143185"/>
          </a:xfrm>
        </p:spPr>
        <p:txBody>
          <a:bodyPr/>
          <a:lstStyle/>
          <a:p>
            <a:pPr marL="0" indent="0" algn="just">
              <a:buNone/>
            </a:pPr>
            <a:endParaRPr lang="de-DE" sz="400" dirty="0"/>
          </a:p>
          <a:p>
            <a:pPr marL="0" indent="0" algn="just">
              <a:buNone/>
            </a:pPr>
            <a:r>
              <a:rPr lang="de-DE" sz="2000" b="1" dirty="0" smtClean="0"/>
              <a:t>Nutzwertanalyse</a:t>
            </a:r>
          </a:p>
          <a:p>
            <a:pPr marL="0" indent="0" algn="just">
              <a:buNone/>
            </a:pPr>
            <a:endParaRPr lang="de-DE" sz="2000" b="1" dirty="0" smtClean="0"/>
          </a:p>
          <a:p>
            <a:pPr marL="0" indent="0" algn="just">
              <a:buNone/>
            </a:pPr>
            <a:endParaRPr lang="de-DE" sz="2000" dirty="0"/>
          </a:p>
          <a:p>
            <a:pPr marL="0" indent="0" algn="just">
              <a:buNone/>
            </a:pPr>
            <a:endParaRPr lang="de-DE" sz="2000" dirty="0" smtClean="0"/>
          </a:p>
          <a:p>
            <a:pPr marL="0" indent="0" algn="just">
              <a:buNone/>
            </a:pPr>
            <a:endParaRPr lang="de-DE" sz="2000" dirty="0"/>
          </a:p>
          <a:p>
            <a:pPr marL="0" indent="0" algn="just">
              <a:buNone/>
            </a:pPr>
            <a:endParaRPr lang="de-DE" sz="2000" dirty="0" smtClean="0"/>
          </a:p>
          <a:p>
            <a:pPr marL="0" indent="0" algn="just">
              <a:buNone/>
            </a:pPr>
            <a:endParaRPr lang="de-DE" sz="2000" dirty="0" smtClean="0"/>
          </a:p>
          <a:p>
            <a:pPr marL="0" indent="0" algn="just">
              <a:buNone/>
            </a:pPr>
            <a:endParaRPr lang="de-DE" sz="2000" dirty="0"/>
          </a:p>
          <a:p>
            <a:pPr marL="0" indent="0" algn="just">
              <a:buNone/>
            </a:pPr>
            <a:endParaRPr lang="de-DE" sz="2000" u="sng" dirty="0" smtClean="0"/>
          </a:p>
          <a:p>
            <a:pPr marL="457200" indent="-457200" algn="just">
              <a:buAutoNum type="arabicPeriod"/>
            </a:pPr>
            <a:endParaRPr lang="de-DE" sz="2000" u="sng" dirty="0"/>
          </a:p>
          <a:p>
            <a:pPr marL="457200" indent="-457200" algn="just">
              <a:buAutoNum type="arabicPeriod"/>
            </a:pPr>
            <a:endParaRPr lang="de-DE" sz="2000" u="sng" dirty="0"/>
          </a:p>
          <a:p>
            <a:pPr marL="0" indent="0" algn="just">
              <a:buNone/>
            </a:pPr>
            <a:endParaRPr lang="de-DE" sz="2000" b="1" dirty="0" smtClean="0"/>
          </a:p>
          <a:p>
            <a:pPr marL="0" indent="0" algn="just">
              <a:buNone/>
            </a:pPr>
            <a:endParaRPr lang="de-DE" sz="2000" b="1" dirty="0" smtClean="0"/>
          </a:p>
          <a:p>
            <a:pPr marL="0" indent="0" algn="just">
              <a:buNone/>
            </a:pPr>
            <a:endParaRPr lang="de-DE" sz="2000" dirty="0" smtClean="0"/>
          </a:p>
          <a:p>
            <a:pPr marL="0" indent="0" algn="just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Jon Ander Ferri  -   Masterarbeit</a:t>
            </a:r>
            <a:endParaRPr lang="de-DE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390525" y="1761491"/>
            <a:ext cx="7856167" cy="514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de-DE" sz="2000" dirty="0" smtClean="0"/>
              <a:t>Um das Finden der Entscheidungen </a:t>
            </a:r>
            <a:r>
              <a:rPr lang="de-DE" sz="2000" dirty="0"/>
              <a:t>bei komplexen Problemen rational </a:t>
            </a:r>
            <a:r>
              <a:rPr lang="de-DE" sz="2000" dirty="0" smtClean="0"/>
              <a:t>zu unterstützen.</a:t>
            </a:r>
          </a:p>
          <a:p>
            <a:pPr algn="just"/>
            <a:endParaRPr lang="de-DE" sz="2000" dirty="0" smtClean="0"/>
          </a:p>
          <a:p>
            <a:pPr algn="just"/>
            <a:r>
              <a:rPr lang="de-DE" sz="2000" dirty="0" smtClean="0"/>
              <a:t>a) Definition des Zieles</a:t>
            </a:r>
          </a:p>
          <a:p>
            <a:pPr algn="just"/>
            <a:r>
              <a:rPr lang="de-DE" sz="2000" dirty="0" smtClean="0"/>
              <a:t>b) Definition der Kriterien</a:t>
            </a:r>
          </a:p>
          <a:p>
            <a:pPr algn="just"/>
            <a:r>
              <a:rPr lang="de-DE" sz="2000" dirty="0" smtClean="0"/>
              <a:t>c) Gewichtung der Kriterien</a:t>
            </a:r>
          </a:p>
          <a:p>
            <a:pPr algn="just"/>
            <a:r>
              <a:rPr lang="de-DE" sz="2000" dirty="0" smtClean="0"/>
              <a:t>d) Bewertung der Eigenschaften</a:t>
            </a:r>
          </a:p>
          <a:p>
            <a:pPr algn="just"/>
            <a:r>
              <a:rPr lang="de-DE" sz="2000" dirty="0" smtClean="0"/>
              <a:t>e) Tabelle</a:t>
            </a:r>
          </a:p>
          <a:p>
            <a:pPr marL="0" indent="0" algn="just">
              <a:buNone/>
            </a:pPr>
            <a:endParaRPr lang="de-DE" sz="2000" kern="0" dirty="0" smtClean="0"/>
          </a:p>
          <a:p>
            <a:pPr marL="0" indent="0" algn="just">
              <a:buNone/>
            </a:pPr>
            <a:endParaRPr lang="de-DE" sz="2000" kern="0" dirty="0" smtClean="0"/>
          </a:p>
          <a:p>
            <a:pPr marL="0" indent="0" algn="just">
              <a:buNone/>
            </a:pPr>
            <a:endParaRPr lang="de-DE" sz="1600" kern="0" dirty="0" smtClean="0"/>
          </a:p>
          <a:p>
            <a:pPr algn="just"/>
            <a:endParaRPr lang="de-DE" sz="2000" kern="0" dirty="0" smtClean="0"/>
          </a:p>
          <a:p>
            <a:pPr algn="just"/>
            <a:endParaRPr lang="de-DE" sz="2000" dirty="0" smtClean="0"/>
          </a:p>
          <a:p>
            <a:pPr lvl="1" algn="just">
              <a:buNone/>
            </a:pPr>
            <a:r>
              <a:rPr lang="de-DE" sz="1600" dirty="0" smtClean="0"/>
              <a:t>	</a:t>
            </a:r>
          </a:p>
          <a:p>
            <a:pPr marL="0" indent="0" algn="just">
              <a:buNone/>
            </a:pPr>
            <a:endParaRPr lang="de-DE" sz="2000" kern="0" dirty="0"/>
          </a:p>
          <a:p>
            <a:pPr marL="0" indent="0" algn="just">
              <a:buNone/>
            </a:pPr>
            <a:endParaRPr lang="de-DE" sz="2000" kern="0" dirty="0"/>
          </a:p>
          <a:p>
            <a:pPr marL="0" indent="0" algn="just">
              <a:buNone/>
            </a:pPr>
            <a:endParaRPr lang="de-DE" sz="1600" kern="0" dirty="0" smtClean="0"/>
          </a:p>
          <a:p>
            <a:pPr algn="just"/>
            <a:endParaRPr lang="de-DE" sz="2000" kern="0" dirty="0" smtClean="0"/>
          </a:p>
          <a:p>
            <a:pPr marL="0" indent="0" algn="just">
              <a:buFontTx/>
              <a:buNone/>
            </a:pPr>
            <a:endParaRPr lang="de-DE" sz="2000" u="sng" kern="0" dirty="0" smtClean="0"/>
          </a:p>
          <a:p>
            <a:pPr marL="457200" indent="-457200" algn="just">
              <a:buFontTx/>
              <a:buAutoNum type="arabicPeriod"/>
            </a:pPr>
            <a:endParaRPr lang="de-DE" sz="2000" u="sng" kern="0" dirty="0" smtClean="0"/>
          </a:p>
          <a:p>
            <a:pPr marL="457200" indent="-457200" algn="just">
              <a:buFontTx/>
              <a:buAutoNum type="arabicPeriod"/>
            </a:pPr>
            <a:endParaRPr lang="de-DE" sz="2000" u="sng" kern="0" dirty="0" smtClean="0"/>
          </a:p>
          <a:p>
            <a:pPr marL="0" indent="0" algn="just">
              <a:buFontTx/>
              <a:buNone/>
            </a:pPr>
            <a:endParaRPr lang="de-DE" sz="2000" b="1" kern="0" dirty="0" smtClean="0"/>
          </a:p>
          <a:p>
            <a:pPr marL="0" indent="0" algn="just">
              <a:buFontTx/>
              <a:buNone/>
            </a:pPr>
            <a:endParaRPr lang="de-DE" sz="2000" b="1" kern="0" dirty="0" smtClean="0"/>
          </a:p>
          <a:p>
            <a:pPr marL="0" indent="0" algn="just">
              <a:buFontTx/>
              <a:buNone/>
            </a:pPr>
            <a:endParaRPr lang="de-DE" sz="2000" kern="0" dirty="0" smtClean="0"/>
          </a:p>
          <a:p>
            <a:pPr marL="0" indent="0" algn="just">
              <a:buFontTx/>
              <a:buNone/>
            </a:pP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78687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333375"/>
            <a:ext cx="7051675" cy="561975"/>
          </a:xfrm>
        </p:spPr>
        <p:txBody>
          <a:bodyPr/>
          <a:lstStyle/>
          <a:p>
            <a:r>
              <a:rPr lang="de-DE" dirty="0" smtClean="0"/>
              <a:t>7. Produktbewertung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0526" y="895350"/>
            <a:ext cx="8201539" cy="5143185"/>
          </a:xfrm>
        </p:spPr>
        <p:txBody>
          <a:bodyPr/>
          <a:lstStyle/>
          <a:p>
            <a:pPr marL="0" indent="0" algn="just">
              <a:buNone/>
            </a:pPr>
            <a:endParaRPr lang="de-DE" sz="400" dirty="0"/>
          </a:p>
          <a:p>
            <a:pPr marL="0" indent="0" algn="just">
              <a:buNone/>
            </a:pPr>
            <a:r>
              <a:rPr lang="de-DE" sz="2000" b="1" dirty="0" smtClean="0"/>
              <a:t>Nutzwertanalyse</a:t>
            </a:r>
          </a:p>
          <a:p>
            <a:pPr marL="0" indent="0" algn="just">
              <a:buNone/>
            </a:pPr>
            <a:endParaRPr lang="de-DE" sz="2000" b="1" dirty="0" smtClean="0"/>
          </a:p>
          <a:p>
            <a:pPr marL="0" indent="0" algn="just">
              <a:buNone/>
            </a:pPr>
            <a:endParaRPr lang="de-DE" sz="2000" dirty="0"/>
          </a:p>
          <a:p>
            <a:pPr marL="0" indent="0" algn="just">
              <a:buNone/>
            </a:pPr>
            <a:endParaRPr lang="de-DE" sz="2000" dirty="0" smtClean="0"/>
          </a:p>
          <a:p>
            <a:pPr marL="0" indent="0" algn="just">
              <a:buNone/>
            </a:pPr>
            <a:endParaRPr lang="de-DE" sz="2000" dirty="0"/>
          </a:p>
          <a:p>
            <a:pPr marL="0" indent="0" algn="just">
              <a:buNone/>
            </a:pPr>
            <a:endParaRPr lang="de-DE" sz="2000" dirty="0" smtClean="0"/>
          </a:p>
          <a:p>
            <a:pPr marL="0" indent="0" algn="just">
              <a:buNone/>
            </a:pPr>
            <a:endParaRPr lang="de-DE" sz="2000" dirty="0" smtClean="0"/>
          </a:p>
          <a:p>
            <a:pPr marL="0" indent="0" algn="just">
              <a:buNone/>
            </a:pPr>
            <a:endParaRPr lang="de-DE" sz="2000" dirty="0"/>
          </a:p>
          <a:p>
            <a:pPr marL="0" indent="0" algn="just">
              <a:buNone/>
            </a:pPr>
            <a:endParaRPr lang="de-DE" sz="2000" u="sng" dirty="0" smtClean="0"/>
          </a:p>
          <a:p>
            <a:pPr marL="457200" indent="-457200" algn="just">
              <a:buAutoNum type="arabicPeriod"/>
            </a:pPr>
            <a:endParaRPr lang="de-DE" sz="2000" u="sng" dirty="0"/>
          </a:p>
          <a:p>
            <a:pPr marL="457200" indent="-457200" algn="just">
              <a:buAutoNum type="arabicPeriod"/>
            </a:pPr>
            <a:endParaRPr lang="de-DE" sz="2000" u="sng" dirty="0"/>
          </a:p>
          <a:p>
            <a:pPr marL="0" indent="0" algn="just">
              <a:buNone/>
            </a:pPr>
            <a:endParaRPr lang="de-DE" sz="2000" b="1" dirty="0" smtClean="0"/>
          </a:p>
          <a:p>
            <a:pPr marL="0" indent="0" algn="just">
              <a:buNone/>
            </a:pPr>
            <a:endParaRPr lang="de-DE" sz="2000" b="1" dirty="0" smtClean="0"/>
          </a:p>
          <a:p>
            <a:pPr marL="0" indent="0" algn="just">
              <a:buNone/>
            </a:pPr>
            <a:endParaRPr lang="de-DE" sz="2000" dirty="0" smtClean="0"/>
          </a:p>
          <a:p>
            <a:pPr marL="0" indent="0" algn="just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Jon Ander Ferri  -   Masterarbeit</a:t>
            </a:r>
            <a:endParaRPr lang="de-DE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257577" y="1700010"/>
          <a:ext cx="8731876" cy="4401744"/>
        </p:xfrm>
        <a:graphic>
          <a:graphicData uri="http://schemas.openxmlformats.org/drawingml/2006/table">
            <a:tbl>
              <a:tblPr/>
              <a:tblGrid>
                <a:gridCol w="2055465"/>
                <a:gridCol w="1631509"/>
                <a:gridCol w="1321693"/>
                <a:gridCol w="1283646"/>
                <a:gridCol w="1283646"/>
                <a:gridCol w="1155917"/>
              </a:tblGrid>
              <a:tr h="366812">
                <a:tc rowSpan="2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 b="1" dirty="0">
                          <a:latin typeface="Arial"/>
                          <a:ea typeface="Times New Roman"/>
                          <a:cs typeface="Times New Roman"/>
                        </a:rPr>
                        <a:t>Bewertungskriterien</a:t>
                      </a:r>
                      <a:endParaRPr lang="es-ES" sz="15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 b="1" dirty="0">
                          <a:latin typeface="Arial"/>
                          <a:ea typeface="Times New Roman"/>
                          <a:cs typeface="Times New Roman"/>
                        </a:rPr>
                        <a:t>Kriteriengewicht</a:t>
                      </a:r>
                      <a:endParaRPr lang="es-ES" sz="15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 b="1" dirty="0">
                          <a:latin typeface="Arial"/>
                          <a:ea typeface="Times New Roman"/>
                          <a:cs typeface="Times New Roman"/>
                        </a:rPr>
                        <a:t>Lösung A</a:t>
                      </a:r>
                      <a:endParaRPr lang="es-ES" sz="15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 b="1" dirty="0">
                          <a:latin typeface="Arial"/>
                          <a:ea typeface="Times New Roman"/>
                          <a:cs typeface="Times New Roman"/>
                        </a:rPr>
                        <a:t>Lösung B</a:t>
                      </a:r>
                      <a:endParaRPr lang="es-ES" sz="15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73362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 b="1" dirty="0">
                          <a:latin typeface="Arial"/>
                          <a:ea typeface="Times New Roman"/>
                          <a:cs typeface="Times New Roman"/>
                        </a:rPr>
                        <a:t>Ungewichtet</a:t>
                      </a:r>
                      <a:endParaRPr lang="es-ES" sz="15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 b="1" dirty="0">
                          <a:latin typeface="Arial"/>
                          <a:ea typeface="Times New Roman"/>
                          <a:cs typeface="Times New Roman"/>
                        </a:rPr>
                        <a:t>Gewichtet</a:t>
                      </a:r>
                      <a:endParaRPr lang="es-ES" sz="15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 b="1" dirty="0">
                          <a:latin typeface="Arial"/>
                          <a:ea typeface="Times New Roman"/>
                          <a:cs typeface="Times New Roman"/>
                        </a:rPr>
                        <a:t>Ungewichtet</a:t>
                      </a:r>
                      <a:endParaRPr lang="es-ES" sz="15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 b="1" dirty="0">
                          <a:latin typeface="Arial"/>
                          <a:ea typeface="Times New Roman"/>
                          <a:cs typeface="Times New Roman"/>
                        </a:rPr>
                        <a:t>Gewichtet</a:t>
                      </a:r>
                      <a:endParaRPr lang="es-ES" sz="15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733624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>
                          <a:latin typeface="Arial"/>
                          <a:ea typeface="Times New Roman"/>
                          <a:cs typeface="Times New Roman"/>
                        </a:rPr>
                        <a:t>Stabilität und Kraftgleichgewicht</a:t>
                      </a:r>
                      <a:endParaRPr lang="es-ES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 dirty="0">
                          <a:latin typeface="Arial"/>
                          <a:ea typeface="Times New Roman"/>
                          <a:cs typeface="Times New Roman"/>
                        </a:rPr>
                        <a:t>0,25</a:t>
                      </a:r>
                      <a:endParaRPr lang="es-ES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ES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 dirty="0">
                          <a:latin typeface="Arial"/>
                          <a:ea typeface="Times New Roman"/>
                          <a:cs typeface="Times New Roman"/>
                        </a:rPr>
                        <a:t>2,25</a:t>
                      </a:r>
                      <a:endParaRPr lang="es-ES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s-ES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>
                          <a:latin typeface="Arial"/>
                          <a:ea typeface="Times New Roman"/>
                          <a:cs typeface="Times New Roman"/>
                        </a:rPr>
                        <a:t>1,75</a:t>
                      </a:r>
                      <a:endParaRPr lang="es-ES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36681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 dirty="0">
                          <a:latin typeface="Arial"/>
                          <a:ea typeface="Times New Roman"/>
                          <a:cs typeface="Times New Roman"/>
                        </a:rPr>
                        <a:t>Zugänglichkeit</a:t>
                      </a:r>
                      <a:endParaRPr lang="es-ES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 dirty="0">
                          <a:latin typeface="Arial"/>
                          <a:ea typeface="Times New Roman"/>
                          <a:cs typeface="Times New Roman"/>
                        </a:rPr>
                        <a:t>0,25</a:t>
                      </a:r>
                      <a:endParaRPr lang="es-ES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ES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>
                          <a:latin typeface="Arial"/>
                          <a:ea typeface="Times New Roman"/>
                          <a:cs typeface="Times New Roman"/>
                        </a:rPr>
                        <a:t>2,25</a:t>
                      </a:r>
                      <a:endParaRPr lang="es-ES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s-ES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>
                          <a:latin typeface="Arial"/>
                          <a:ea typeface="Times New Roman"/>
                          <a:cs typeface="Times New Roman"/>
                        </a:rPr>
                        <a:t>1,75</a:t>
                      </a:r>
                      <a:endParaRPr lang="es-ES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36681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>
                          <a:latin typeface="Arial"/>
                          <a:ea typeface="Times New Roman"/>
                          <a:cs typeface="Times New Roman"/>
                        </a:rPr>
                        <a:t>Anlageanpassung</a:t>
                      </a:r>
                      <a:endParaRPr lang="es-ES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>
                          <a:latin typeface="Arial"/>
                          <a:ea typeface="Times New Roman"/>
                          <a:cs typeface="Times New Roman"/>
                        </a:rPr>
                        <a:t>0,15</a:t>
                      </a:r>
                      <a:endParaRPr lang="es-ES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 dirty="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s-ES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>
                          <a:latin typeface="Arial"/>
                          <a:ea typeface="Times New Roman"/>
                          <a:cs typeface="Times New Roman"/>
                        </a:rPr>
                        <a:t>1,05</a:t>
                      </a:r>
                      <a:endParaRPr lang="es-ES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ES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>
                          <a:latin typeface="Arial"/>
                          <a:ea typeface="Times New Roman"/>
                          <a:cs typeface="Times New Roman"/>
                        </a:rPr>
                        <a:t>1,35</a:t>
                      </a:r>
                      <a:endParaRPr lang="es-ES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36681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>
                          <a:latin typeface="Arial"/>
                          <a:ea typeface="Times New Roman"/>
                          <a:cs typeface="Times New Roman"/>
                        </a:rPr>
                        <a:t>Preis</a:t>
                      </a:r>
                      <a:endParaRPr lang="es-ES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>
                          <a:latin typeface="Arial"/>
                          <a:ea typeface="Times New Roman"/>
                          <a:cs typeface="Times New Roman"/>
                        </a:rPr>
                        <a:t>0,15</a:t>
                      </a:r>
                      <a:endParaRPr lang="es-ES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 dirty="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ES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 dirty="0">
                          <a:latin typeface="Arial"/>
                          <a:ea typeface="Times New Roman"/>
                          <a:cs typeface="Times New Roman"/>
                        </a:rPr>
                        <a:t>0,9</a:t>
                      </a:r>
                      <a:endParaRPr lang="es-ES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s-ES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>
                          <a:latin typeface="Arial"/>
                          <a:ea typeface="Times New Roman"/>
                          <a:cs typeface="Times New Roman"/>
                        </a:rPr>
                        <a:t>1,2</a:t>
                      </a:r>
                      <a:endParaRPr lang="es-ES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36681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>
                          <a:latin typeface="Arial"/>
                          <a:ea typeface="Times New Roman"/>
                          <a:cs typeface="Times New Roman"/>
                        </a:rPr>
                        <a:t>Antrieb</a:t>
                      </a:r>
                      <a:endParaRPr lang="es-ES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>
                          <a:latin typeface="Arial"/>
                          <a:ea typeface="Times New Roman"/>
                          <a:cs typeface="Times New Roman"/>
                        </a:rPr>
                        <a:t>0,10</a:t>
                      </a:r>
                      <a:endParaRPr lang="es-ES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 dirty="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s-ES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>
                          <a:latin typeface="Arial"/>
                          <a:ea typeface="Times New Roman"/>
                          <a:cs typeface="Times New Roman"/>
                        </a:rPr>
                        <a:t>0,7</a:t>
                      </a:r>
                      <a:endParaRPr lang="es-ES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ES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>
                          <a:latin typeface="Arial"/>
                          <a:ea typeface="Times New Roman"/>
                          <a:cs typeface="Times New Roman"/>
                        </a:rPr>
                        <a:t>0,9</a:t>
                      </a:r>
                      <a:endParaRPr lang="es-ES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733624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>
                          <a:latin typeface="Arial"/>
                          <a:ea typeface="Times New Roman"/>
                          <a:cs typeface="Times New Roman"/>
                        </a:rPr>
                        <a:t>Elektrische Versorgung</a:t>
                      </a:r>
                      <a:endParaRPr lang="es-ES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>
                          <a:latin typeface="Arial"/>
                          <a:ea typeface="Times New Roman"/>
                          <a:cs typeface="Times New Roman"/>
                        </a:rPr>
                        <a:t>0,10</a:t>
                      </a:r>
                      <a:endParaRPr lang="es-ES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 dirty="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ES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 dirty="0">
                          <a:latin typeface="Arial"/>
                          <a:ea typeface="Times New Roman"/>
                          <a:cs typeface="Times New Roman"/>
                        </a:rPr>
                        <a:t>0,9</a:t>
                      </a:r>
                      <a:endParaRPr lang="es-ES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 dirty="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ES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 dirty="0">
                          <a:latin typeface="Arial"/>
                          <a:ea typeface="Times New Roman"/>
                          <a:cs typeface="Times New Roman"/>
                        </a:rPr>
                        <a:t>0,6</a:t>
                      </a:r>
                      <a:endParaRPr lang="es-ES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36681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>
                          <a:latin typeface="Arial"/>
                          <a:ea typeface="Times New Roman"/>
                          <a:cs typeface="Times New Roman"/>
                        </a:rPr>
                        <a:t>Summe</a:t>
                      </a:r>
                      <a:endParaRPr lang="es-ES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FA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S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FA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>
                          <a:latin typeface="Arial"/>
                          <a:ea typeface="Times New Roman"/>
                          <a:cs typeface="Times New Roman"/>
                        </a:rPr>
                        <a:t>47</a:t>
                      </a:r>
                      <a:endParaRPr lang="es-ES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FA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 dirty="0">
                          <a:latin typeface="Arial"/>
                          <a:ea typeface="Times New Roman"/>
                          <a:cs typeface="Times New Roman"/>
                        </a:rPr>
                        <a:t>8,05</a:t>
                      </a:r>
                      <a:endParaRPr lang="es-ES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FA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>
                          <a:latin typeface="Arial"/>
                          <a:ea typeface="Times New Roman"/>
                          <a:cs typeface="Times New Roman"/>
                        </a:rPr>
                        <a:t>46</a:t>
                      </a:r>
                      <a:endParaRPr lang="es-ES" sz="15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FAB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de-DE" sz="1500" dirty="0">
                          <a:latin typeface="Arial"/>
                          <a:ea typeface="Times New Roman"/>
                          <a:cs typeface="Times New Roman"/>
                        </a:rPr>
                        <a:t>7,55</a:t>
                      </a:r>
                      <a:endParaRPr lang="es-ES" sz="15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FAB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87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8. Zusammenfassung und Ausblick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0526" y="1493362"/>
            <a:ext cx="3421620" cy="4894262"/>
          </a:xfrm>
        </p:spPr>
        <p:txBody>
          <a:bodyPr/>
          <a:lstStyle/>
          <a:p>
            <a:pPr marL="0" indent="0" algn="just">
              <a:buNone/>
            </a:pPr>
            <a:endParaRPr lang="de-DE" sz="1400" dirty="0" smtClean="0"/>
          </a:p>
          <a:p>
            <a:pPr algn="just"/>
            <a:r>
              <a:rPr lang="de-DE" sz="2000" b="1" dirty="0" smtClean="0"/>
              <a:t>Lösung A, </a:t>
            </a:r>
            <a:r>
              <a:rPr lang="de-DE" sz="2000" dirty="0" smtClean="0"/>
              <a:t>geeigneter wegen:</a:t>
            </a:r>
          </a:p>
          <a:p>
            <a:pPr lvl="1" algn="just"/>
            <a:r>
              <a:rPr lang="de-DE" sz="1600" dirty="0" smtClean="0"/>
              <a:t>Höhere Stabilität.</a:t>
            </a:r>
          </a:p>
          <a:p>
            <a:pPr lvl="1" algn="just"/>
            <a:r>
              <a:rPr lang="de-DE" sz="1600" dirty="0" smtClean="0"/>
              <a:t>Einfachere Zugänglichkeit.</a:t>
            </a:r>
          </a:p>
          <a:p>
            <a:pPr lvl="1" algn="just"/>
            <a:r>
              <a:rPr lang="de-DE" sz="1600" dirty="0" smtClean="0"/>
              <a:t>Bessere Energieversorgung.</a:t>
            </a:r>
          </a:p>
          <a:p>
            <a:pPr lvl="1" algn="just"/>
            <a:endParaRPr lang="de-DE" sz="1600" dirty="0" smtClean="0"/>
          </a:p>
          <a:p>
            <a:pPr algn="just"/>
            <a:r>
              <a:rPr lang="de-DE" sz="2000" dirty="0" smtClean="0"/>
              <a:t>Masterarbeit </a:t>
            </a:r>
            <a:r>
              <a:rPr lang="de-DE" sz="2000" dirty="0" smtClean="0">
                <a:sym typeface="Wingdings" pitchFamily="2" charset="2"/>
              </a:rPr>
              <a:t> </a:t>
            </a:r>
            <a:r>
              <a:rPr lang="de-DE" sz="2000" b="1" dirty="0" smtClean="0">
                <a:sym typeface="Wingdings" pitchFamily="2" charset="2"/>
              </a:rPr>
              <a:t>Planen</a:t>
            </a:r>
            <a:r>
              <a:rPr lang="de-DE" sz="2000" dirty="0" smtClean="0">
                <a:sym typeface="Wingdings" pitchFamily="2" charset="2"/>
              </a:rPr>
              <a:t> + </a:t>
            </a:r>
            <a:r>
              <a:rPr lang="de-DE" sz="2000" b="1" dirty="0" smtClean="0">
                <a:sym typeface="Wingdings" pitchFamily="2" charset="2"/>
              </a:rPr>
              <a:t>Konzipieren</a:t>
            </a:r>
            <a:r>
              <a:rPr lang="de-DE" sz="2000" dirty="0" smtClean="0">
                <a:sym typeface="Wingdings" pitchFamily="2" charset="2"/>
              </a:rPr>
              <a:t>.</a:t>
            </a:r>
            <a:endParaRPr lang="de-DE" sz="2000" dirty="0" smtClean="0"/>
          </a:p>
          <a:p>
            <a:pPr algn="just"/>
            <a:r>
              <a:rPr lang="de-DE" sz="2000" dirty="0" smtClean="0"/>
              <a:t>Schritte in der Zukunft:</a:t>
            </a:r>
          </a:p>
          <a:p>
            <a:pPr marL="0" indent="0" algn="just">
              <a:buNone/>
            </a:pPr>
            <a:endParaRPr lang="de-DE" sz="2000" dirty="0"/>
          </a:p>
          <a:p>
            <a:pPr marL="0" indent="0" algn="just">
              <a:buNone/>
            </a:pPr>
            <a:endParaRPr lang="de-DE" sz="2000" dirty="0" smtClean="0"/>
          </a:p>
          <a:p>
            <a:pPr marL="0" indent="0" algn="just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Jon Ander Ferri  -   Masterarbeit</a:t>
            </a:r>
            <a:endParaRPr lang="de-DE" dirty="0"/>
          </a:p>
        </p:txBody>
      </p:sp>
      <p:pic>
        <p:nvPicPr>
          <p:cNvPr id="5" name="Imagen 7"/>
          <p:cNvPicPr/>
          <p:nvPr/>
        </p:nvPicPr>
        <p:blipFill>
          <a:blip r:embed="rId2"/>
          <a:srcRect l="26367" t="22857" r="36345" b="12698"/>
          <a:stretch>
            <a:fillRect/>
          </a:stretch>
        </p:blipFill>
        <p:spPr bwMode="auto">
          <a:xfrm>
            <a:off x="4108361" y="1352282"/>
            <a:ext cx="4692151" cy="478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Conector recto"/>
          <p:cNvCxnSpPr>
            <a:endCxn id="5" idx="3"/>
          </p:cNvCxnSpPr>
          <p:nvPr/>
        </p:nvCxnSpPr>
        <p:spPr>
          <a:xfrm flipV="1">
            <a:off x="4481848" y="3743981"/>
            <a:ext cx="4318664" cy="3771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flipV="1">
            <a:off x="4479700" y="1410759"/>
            <a:ext cx="4318664" cy="3771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>
            <a:endCxn id="5" idx="3"/>
          </p:cNvCxnSpPr>
          <p:nvPr/>
        </p:nvCxnSpPr>
        <p:spPr>
          <a:xfrm rot="16200000" flipH="1">
            <a:off x="7628299" y="2571768"/>
            <a:ext cx="2340184" cy="4242"/>
          </a:xfrm>
          <a:prstGeom prst="straightConnector1">
            <a:avLst/>
          </a:prstGeom>
          <a:ln w="730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14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sz="1400" dirty="0" smtClean="0"/>
          </a:p>
          <a:p>
            <a:pPr marL="0" indent="0" algn="ctr">
              <a:buNone/>
            </a:pPr>
            <a:endParaRPr lang="de-DE" sz="1600" dirty="0" smtClean="0"/>
          </a:p>
          <a:p>
            <a:pPr marL="0" indent="0" algn="ctr">
              <a:buNone/>
            </a:pPr>
            <a:r>
              <a:rPr lang="de-DE" sz="1600" b="1" dirty="0"/>
              <a:t/>
            </a:r>
            <a:br>
              <a:rPr lang="de-DE" sz="1600" b="1" dirty="0"/>
            </a:br>
            <a:r>
              <a:rPr lang="de-DE" sz="2500" b="1" dirty="0" smtClean="0"/>
              <a:t>DANKE FÜR IHRE AUFMERKSAMKEIT</a:t>
            </a:r>
          </a:p>
          <a:p>
            <a:pPr marL="0" indent="0" algn="ctr">
              <a:buNone/>
            </a:pPr>
            <a:r>
              <a:rPr lang="de-DE" sz="3000" b="1" dirty="0"/>
              <a:t/>
            </a:r>
            <a:br>
              <a:rPr lang="de-DE" sz="3000" b="1" dirty="0"/>
            </a:br>
            <a:endParaRPr lang="de-DE" sz="3000" b="1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Jon Ander Ferri  -   Masterarbeit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463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Bildquellen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Folie 1: </a:t>
            </a:r>
            <a:r>
              <a:rPr lang="es-ES" dirty="0" err="1" smtClean="0"/>
              <a:t>Wikipedia</a:t>
            </a:r>
            <a:endParaRPr lang="es-ES" dirty="0" smtClean="0"/>
          </a:p>
          <a:p>
            <a:r>
              <a:rPr lang="es-ES" dirty="0" smtClean="0"/>
              <a:t>Folie 6: </a:t>
            </a:r>
            <a:r>
              <a:rPr lang="es-ES" dirty="0" err="1" smtClean="0"/>
              <a:t>Wikipedia</a:t>
            </a:r>
            <a:endParaRPr lang="es-ES" dirty="0" smtClean="0"/>
          </a:p>
          <a:p>
            <a:r>
              <a:rPr lang="es-ES" dirty="0" smtClean="0"/>
              <a:t>Folie 7: </a:t>
            </a:r>
            <a:r>
              <a:rPr lang="es-ES" dirty="0" err="1" smtClean="0"/>
              <a:t>Trenvista</a:t>
            </a:r>
            <a:endParaRPr lang="es-ES" dirty="0" smtClean="0"/>
          </a:p>
          <a:p>
            <a:r>
              <a:rPr lang="es-ES" dirty="0" smtClean="0"/>
              <a:t>Folie 8: </a:t>
            </a:r>
            <a:r>
              <a:rPr lang="es-ES" dirty="0" err="1" smtClean="0"/>
              <a:t>Wikipedia</a:t>
            </a:r>
            <a:endParaRPr lang="es-ES" dirty="0" smtClean="0"/>
          </a:p>
          <a:p>
            <a:r>
              <a:rPr lang="es-ES" dirty="0" smtClean="0"/>
              <a:t>Folie 9: </a:t>
            </a:r>
            <a:r>
              <a:rPr lang="es-ES" dirty="0" err="1" smtClean="0"/>
              <a:t>Fanuc</a:t>
            </a:r>
            <a:r>
              <a:rPr lang="es-ES" dirty="0" smtClean="0"/>
              <a:t>; </a:t>
            </a:r>
            <a:r>
              <a:rPr lang="es-ES" dirty="0" err="1" smtClean="0"/>
              <a:t>Linnemann</a:t>
            </a:r>
            <a:endParaRPr lang="es-ES" dirty="0" smtClean="0"/>
          </a:p>
          <a:p>
            <a:r>
              <a:rPr lang="es-ES" dirty="0" smtClean="0"/>
              <a:t>Folie 10: </a:t>
            </a:r>
            <a:r>
              <a:rPr lang="es-ES" dirty="0" err="1" smtClean="0"/>
              <a:t>Wikipedia</a:t>
            </a:r>
            <a:endParaRPr lang="es-ES" dirty="0" smtClean="0"/>
          </a:p>
          <a:p>
            <a:r>
              <a:rPr lang="es-ES" dirty="0" smtClean="0"/>
              <a:t>Folie 24: </a:t>
            </a:r>
            <a:r>
              <a:rPr lang="es-ES" dirty="0" err="1" smtClean="0"/>
              <a:t>Vdi</a:t>
            </a:r>
            <a:r>
              <a:rPr lang="es-ES" dirty="0" smtClean="0"/>
              <a:t> 2221</a:t>
            </a:r>
          </a:p>
          <a:p>
            <a:r>
              <a:rPr lang="es-ES" dirty="0" err="1" smtClean="0"/>
              <a:t>Andere</a:t>
            </a:r>
            <a:r>
              <a:rPr lang="es-ES" dirty="0" smtClean="0"/>
              <a:t>: </a:t>
            </a:r>
            <a:r>
              <a:rPr lang="es-ES" dirty="0" err="1" smtClean="0"/>
              <a:t>selbst</a:t>
            </a:r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Jon Ander Ferri  -   Masterarbeit</a:t>
            </a:r>
            <a:endParaRPr lang="de-D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Hintergrund</a:t>
            </a:r>
            <a:endParaRPr lang="de-DE" sz="2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de-DE" sz="1400" dirty="0" smtClean="0"/>
          </a:p>
          <a:p>
            <a:pPr marL="0" indent="0" algn="just">
              <a:buNone/>
            </a:pPr>
            <a:r>
              <a:rPr lang="de-DE" sz="2000" dirty="0" smtClean="0"/>
              <a:t>Das </a:t>
            </a:r>
            <a:r>
              <a:rPr lang="de-DE" sz="2000" b="1" dirty="0" smtClean="0"/>
              <a:t>Kuppeln und Entkuppeln</a:t>
            </a:r>
            <a:r>
              <a:rPr lang="de-DE" sz="2000" dirty="0" smtClean="0"/>
              <a:t> der Güterwagen an Rangierbahnhöfen findet seit über einem Jahrhundert </a:t>
            </a:r>
            <a:r>
              <a:rPr lang="de-DE" sz="2000" b="1" dirty="0" smtClean="0"/>
              <a:t>manuell</a:t>
            </a:r>
            <a:r>
              <a:rPr lang="de-DE" sz="2000" dirty="0" smtClean="0"/>
              <a:t> statt.</a:t>
            </a:r>
          </a:p>
          <a:p>
            <a:pPr marL="0" indent="0" algn="just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1400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Jon Ander Ferri  -   Masterarbeit</a:t>
            </a:r>
            <a:endParaRPr lang="de-DE" dirty="0"/>
          </a:p>
        </p:txBody>
      </p:sp>
      <p:pic>
        <p:nvPicPr>
          <p:cNvPr id="13" name="Imagen 5" descr="https://upload.wikimedia.org/wikipedia/commons/a/a4/Eisenbahn_Schraubenkupplung_1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5669" y="2442852"/>
            <a:ext cx="4300855" cy="287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Inhaltsplatzhalter 2"/>
          <p:cNvSpPr txBox="1">
            <a:spLocks/>
          </p:cNvSpPr>
          <p:nvPr/>
        </p:nvSpPr>
        <p:spPr bwMode="auto">
          <a:xfrm>
            <a:off x="3031524" y="5177146"/>
            <a:ext cx="3258837" cy="100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70000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endParaRPr lang="de-DE" sz="1400" kern="0" dirty="0" smtClean="0"/>
          </a:p>
          <a:p>
            <a:pPr marL="0" indent="0" algn="just">
              <a:buFontTx/>
              <a:buNone/>
            </a:pPr>
            <a:r>
              <a:rPr lang="de-DE" sz="2000" kern="0" dirty="0" smtClean="0"/>
              <a:t>UIC - Schraubenkupplung</a:t>
            </a:r>
          </a:p>
          <a:p>
            <a:pPr marL="0" indent="0">
              <a:buFontTx/>
              <a:buNone/>
            </a:pPr>
            <a:endParaRPr lang="de-DE" sz="1400" kern="0" dirty="0" smtClean="0"/>
          </a:p>
          <a:p>
            <a:pPr marL="0" indent="0">
              <a:buFontTx/>
              <a:buNone/>
            </a:pPr>
            <a:endParaRPr lang="de-DE" kern="0" dirty="0" smtClean="0"/>
          </a:p>
          <a:p>
            <a:pPr marL="0" indent="0">
              <a:buFontTx/>
              <a:buNone/>
            </a:pPr>
            <a:endParaRPr lang="de-DE" kern="0" dirty="0" smtClean="0"/>
          </a:p>
        </p:txBody>
      </p:sp>
    </p:spTree>
    <p:extLst>
      <p:ext uri="{BB962C8B-B14F-4D97-AF65-F5344CB8AC3E}">
        <p14:creationId xmlns:p14="http://schemas.microsoft.com/office/powerpoint/2010/main" val="91907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Hintergrund</a:t>
            </a:r>
            <a:endParaRPr lang="de-DE" sz="2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de-DE" sz="1400" dirty="0" smtClean="0"/>
          </a:p>
          <a:p>
            <a:pPr marL="0" indent="0" algn="just">
              <a:buNone/>
            </a:pPr>
            <a:r>
              <a:rPr lang="de-DE" sz="2000" dirty="0" smtClean="0"/>
              <a:t>Das </a:t>
            </a:r>
            <a:r>
              <a:rPr lang="de-DE" sz="2000" b="1" dirty="0" smtClean="0"/>
              <a:t>Kuppeln und Entkuppeln</a:t>
            </a:r>
            <a:r>
              <a:rPr lang="de-DE" sz="2000" dirty="0" smtClean="0"/>
              <a:t> der Güterwagen an Rangierbahnhöfen findet seit über einem Jahrhundert </a:t>
            </a:r>
            <a:r>
              <a:rPr lang="de-DE" sz="2000" b="1" dirty="0" smtClean="0"/>
              <a:t>manuell</a:t>
            </a:r>
            <a:r>
              <a:rPr lang="de-DE" sz="2000" dirty="0" smtClean="0"/>
              <a:t> statt.</a:t>
            </a:r>
          </a:p>
          <a:p>
            <a:pPr marL="0" indent="0">
              <a:buNone/>
            </a:pPr>
            <a:endParaRPr lang="de-DE" sz="1400" dirty="0" smtClean="0"/>
          </a:p>
          <a:p>
            <a:pPr marL="0" indent="0">
              <a:buNone/>
            </a:pPr>
            <a:r>
              <a:rPr lang="de-DE" sz="2000" b="1" dirty="0" smtClean="0"/>
              <a:t>Nachteile:</a:t>
            </a:r>
          </a:p>
          <a:p>
            <a:pPr marL="0" indent="0">
              <a:buNone/>
            </a:pPr>
            <a:endParaRPr lang="de-DE" sz="1000" dirty="0" smtClean="0"/>
          </a:p>
          <a:p>
            <a:r>
              <a:rPr lang="de-DE" sz="2100" dirty="0" smtClean="0"/>
              <a:t>Zeit und Benutzung der Anlage.</a:t>
            </a:r>
          </a:p>
          <a:p>
            <a:r>
              <a:rPr lang="de-DE" sz="2100" dirty="0" smtClean="0"/>
              <a:t>Personalbedarf.</a:t>
            </a:r>
          </a:p>
          <a:p>
            <a:r>
              <a:rPr lang="de-DE" sz="2100" dirty="0" smtClean="0"/>
              <a:t>Risiko für die Mitarbeiter.</a:t>
            </a:r>
          </a:p>
          <a:p>
            <a:endParaRPr lang="de-DE" sz="2100" dirty="0"/>
          </a:p>
          <a:p>
            <a:pPr marL="0" indent="0">
              <a:buNone/>
            </a:pPr>
            <a:r>
              <a:rPr lang="de-DE" sz="2100" dirty="0" smtClean="0"/>
              <a:t>Positiv, den Kupplungsvorgang irgendwie zu automatisieren.</a:t>
            </a:r>
          </a:p>
          <a:p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Jon Ander Ferri  -   Masterarbeit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933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Projektziel</a:t>
            </a:r>
            <a:endParaRPr lang="de-DE" sz="2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de-DE" sz="1400" b="1" dirty="0"/>
          </a:p>
          <a:p>
            <a:pPr marL="0" indent="0" algn="just">
              <a:buNone/>
            </a:pPr>
            <a:endParaRPr lang="de-DE" sz="2100" b="1" dirty="0" smtClean="0"/>
          </a:p>
          <a:p>
            <a:pPr marL="0" indent="0" algn="just">
              <a:buNone/>
            </a:pPr>
            <a:endParaRPr lang="de-DE" sz="2100" b="1" dirty="0" smtClean="0"/>
          </a:p>
          <a:p>
            <a:pPr marL="0" indent="0" algn="just">
              <a:buNone/>
            </a:pPr>
            <a:endParaRPr lang="de-DE" sz="2100" b="1" dirty="0" smtClean="0"/>
          </a:p>
          <a:p>
            <a:pPr marL="0" indent="0" algn="just">
              <a:buNone/>
            </a:pPr>
            <a:endParaRPr lang="de-DE" sz="2100" b="1" dirty="0" smtClean="0"/>
          </a:p>
          <a:p>
            <a:pPr marL="0" indent="0" algn="just">
              <a:buNone/>
            </a:pPr>
            <a:endParaRPr lang="de-DE" sz="2100" b="1" dirty="0" smtClean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100" b="1" dirty="0" smtClean="0"/>
          </a:p>
          <a:p>
            <a:pPr marL="0" indent="0">
              <a:buNone/>
            </a:pPr>
            <a:r>
              <a:rPr lang="de-DE" sz="2100" b="1" dirty="0" smtClean="0"/>
              <a:t>Wirtschaftliche Restriktionen:</a:t>
            </a:r>
          </a:p>
          <a:p>
            <a:pPr marL="0" indent="0">
              <a:buNone/>
            </a:pPr>
            <a:endParaRPr lang="de-DE" sz="1400" b="1" dirty="0" smtClean="0"/>
          </a:p>
          <a:p>
            <a:r>
              <a:rPr lang="de-DE" sz="2000" dirty="0"/>
              <a:t>k</a:t>
            </a:r>
            <a:r>
              <a:rPr lang="de-DE" sz="2000" dirty="0" smtClean="0"/>
              <a:t>eine Änderungen an den vorhandenen Schraubenkupplungen erlaubt</a:t>
            </a:r>
          </a:p>
          <a:p>
            <a:r>
              <a:rPr lang="de-DE" sz="2000" dirty="0"/>
              <a:t>n</a:t>
            </a:r>
            <a:r>
              <a:rPr lang="de-DE" sz="2000" dirty="0" smtClean="0"/>
              <a:t>ur leichten Änderungen an der Infrastruktur möglich. </a:t>
            </a:r>
            <a:endParaRPr lang="de-DE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Jon Ander Ferri  -   Masterarbeit</a:t>
            </a:r>
            <a:endParaRPr lang="de-DE" dirty="0"/>
          </a:p>
        </p:txBody>
      </p:sp>
      <p:pic>
        <p:nvPicPr>
          <p:cNvPr id="5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99" y="1367473"/>
            <a:ext cx="8721562" cy="1869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Manueller Kupplungsvorgang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3700" y="1142984"/>
            <a:ext cx="3749932" cy="5118116"/>
          </a:xfrm>
        </p:spPr>
        <p:txBody>
          <a:bodyPr/>
          <a:lstStyle/>
          <a:p>
            <a:pPr marL="0" indent="0">
              <a:buNone/>
            </a:pPr>
            <a:endParaRPr lang="de-DE" sz="600" dirty="0" smtClean="0"/>
          </a:p>
          <a:p>
            <a:pPr marL="0" indent="0">
              <a:buNone/>
            </a:pPr>
            <a:r>
              <a:rPr lang="de-DE" sz="1800" dirty="0" smtClean="0"/>
              <a:t>UIC-Schraubenkupplung benutzt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sz="1800" dirty="0" smtClean="0"/>
              <a:t>Es gibt eine Schraubenkupplung an jedem Wagenende, beim </a:t>
            </a:r>
            <a:r>
              <a:rPr lang="de-DE" sz="1800" dirty="0"/>
              <a:t>Defekt einer Kupplung die des Nachbarwagens </a:t>
            </a:r>
            <a:r>
              <a:rPr lang="de-DE" sz="1800" dirty="0" smtClean="0"/>
              <a:t>kann verwendet werden.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b="1" dirty="0" smtClean="0"/>
              <a:t>Aufgaben</a:t>
            </a:r>
            <a:r>
              <a:rPr lang="de-DE" sz="1800" dirty="0" smtClean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Bügel in den Zughaken hängen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Zudrehen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Hauptluftleitung verbinden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0" indent="0">
              <a:buNone/>
            </a:pPr>
            <a:r>
              <a:rPr lang="de-DE" sz="1800" dirty="0" smtClean="0">
                <a:sym typeface="Wingdings" panose="05000000000000000000" pitchFamily="2" charset="2"/>
              </a:rPr>
              <a:t> </a:t>
            </a:r>
            <a:r>
              <a:rPr lang="de-DE" sz="1800" dirty="0" smtClean="0"/>
              <a:t>Die erste wird automatisiert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Jon Ander Ferri  -   Masterarbeit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963" y="2443630"/>
            <a:ext cx="4445000" cy="3817470"/>
          </a:xfrm>
          <a:prstGeom prst="rect">
            <a:avLst/>
          </a:prstGeom>
        </p:spPr>
      </p:pic>
      <p:pic>
        <p:nvPicPr>
          <p:cNvPr id="6" name="Imagen 5" descr="http://www.scielo.br/img/revistas/jtl/v8n2/a07fig06.jpg"/>
          <p:cNvPicPr/>
          <p:nvPr/>
        </p:nvPicPr>
        <p:blipFill>
          <a:blip r:embed="rId3"/>
          <a:srcRect b="27419"/>
          <a:stretch>
            <a:fillRect/>
          </a:stretch>
        </p:blipFill>
        <p:spPr bwMode="auto">
          <a:xfrm>
            <a:off x="4412963" y="1293500"/>
            <a:ext cx="4445000" cy="115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882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616" y="1987741"/>
            <a:ext cx="4058685" cy="251826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333375"/>
            <a:ext cx="7124700" cy="561975"/>
          </a:xfrm>
        </p:spPr>
        <p:txBody>
          <a:bodyPr/>
          <a:lstStyle/>
          <a:p>
            <a:r>
              <a:rPr lang="de-DE" dirty="0" smtClean="0"/>
              <a:t>3. Manueller Kupplungsvorgang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0525" y="1311448"/>
            <a:ext cx="4140286" cy="2063782"/>
          </a:xfrm>
        </p:spPr>
        <p:txBody>
          <a:bodyPr/>
          <a:lstStyle/>
          <a:p>
            <a:pPr marL="0" indent="0">
              <a:buNone/>
            </a:pPr>
            <a:r>
              <a:rPr lang="de-DE" sz="2100" b="1" dirty="0" smtClean="0"/>
              <a:t>Aufgaben des Roboters:</a:t>
            </a:r>
          </a:p>
          <a:p>
            <a:pPr marL="0" indent="0">
              <a:buNone/>
            </a:pPr>
            <a:endParaRPr lang="de-DE" sz="1800" b="1" dirty="0" smtClean="0"/>
          </a:p>
          <a:p>
            <a:pPr marL="0" indent="0">
              <a:buNone/>
            </a:pPr>
            <a:r>
              <a:rPr lang="de-DE" sz="1800" b="1" dirty="0" smtClean="0"/>
              <a:t>Vorbereitende Handlungen:</a:t>
            </a:r>
          </a:p>
          <a:p>
            <a:pPr marL="0" indent="0">
              <a:buNone/>
            </a:pPr>
            <a:endParaRPr lang="de-DE" sz="1600" dirty="0" smtClean="0"/>
          </a:p>
          <a:p>
            <a:r>
              <a:rPr lang="de-DE" sz="1700" dirty="0" smtClean="0"/>
              <a:t>Fortbewegung entlang des Bahnsteigs.</a:t>
            </a:r>
            <a:endParaRPr lang="de-DE" sz="1700" dirty="0" smtClean="0">
              <a:solidFill>
                <a:srgbClr val="FF0000"/>
              </a:solidFill>
            </a:endParaRPr>
          </a:p>
          <a:p>
            <a:r>
              <a:rPr lang="de-DE" sz="1700" dirty="0" smtClean="0"/>
              <a:t>Vor dem Arbeitsraum platzieren.</a:t>
            </a:r>
          </a:p>
          <a:p>
            <a:pPr marL="0" indent="0">
              <a:buNone/>
            </a:pPr>
            <a:endParaRPr lang="de-DE" sz="1600" dirty="0" smtClean="0"/>
          </a:p>
          <a:p>
            <a:pPr marL="0" indent="0">
              <a:buNone/>
            </a:pPr>
            <a:r>
              <a:rPr lang="de-DE" sz="1800" b="1" dirty="0" smtClean="0"/>
              <a:t>Kupplungsvorgang im Arbeitsraum:</a:t>
            </a:r>
          </a:p>
          <a:p>
            <a:pPr marL="0" indent="0">
              <a:buNone/>
            </a:pPr>
            <a:endParaRPr lang="de-DE" sz="1600" dirty="0" smtClean="0"/>
          </a:p>
          <a:p>
            <a:r>
              <a:rPr lang="de-DE" sz="1700" dirty="0" smtClean="0"/>
              <a:t>Einhängen des Bügels</a:t>
            </a:r>
            <a:r>
              <a:rPr lang="de-DE" sz="1700" dirty="0"/>
              <a:t> </a:t>
            </a:r>
            <a:r>
              <a:rPr lang="de-DE" sz="1700" dirty="0" smtClean="0"/>
              <a:t>in den Zughaken.</a:t>
            </a:r>
          </a:p>
          <a:p>
            <a:pPr marL="0" indent="0">
              <a:buNone/>
            </a:pPr>
            <a:endParaRPr lang="de-DE" sz="1700" dirty="0"/>
          </a:p>
          <a:p>
            <a:pPr marL="0" indent="0">
              <a:buNone/>
            </a:pPr>
            <a:r>
              <a:rPr lang="de-DE" sz="1700" dirty="0" smtClean="0"/>
              <a:t>Es gibt zu beachtenden technischen Rahmenbedingungen! (Anlage, Geometrie). </a:t>
            </a:r>
          </a:p>
          <a:p>
            <a:pPr marL="0" indent="0">
              <a:buNone/>
            </a:pPr>
            <a:endParaRPr lang="de-DE" sz="1600" dirty="0" smtClean="0"/>
          </a:p>
          <a:p>
            <a:pPr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Jon Ander Ferri  -   Masterarbeit</a:t>
            </a:r>
            <a:endParaRPr lang="de-DE" dirty="0"/>
          </a:p>
        </p:txBody>
      </p:sp>
      <p:cxnSp>
        <p:nvCxnSpPr>
          <p:cNvPr id="10" name="Gerader Verbinder 9"/>
          <p:cNvCxnSpPr/>
          <p:nvPr/>
        </p:nvCxnSpPr>
        <p:spPr>
          <a:xfrm flipV="1">
            <a:off x="5943212" y="3680185"/>
            <a:ext cx="698157" cy="165580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/>
          <p:cNvCxnSpPr/>
          <p:nvPr/>
        </p:nvCxnSpPr>
        <p:spPr>
          <a:xfrm flipH="1" flipV="1">
            <a:off x="7415339" y="4164228"/>
            <a:ext cx="74915" cy="11717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/>
          <p:cNvSpPr/>
          <p:nvPr/>
        </p:nvSpPr>
        <p:spPr>
          <a:xfrm>
            <a:off x="4942703" y="5335990"/>
            <a:ext cx="1622854" cy="479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Bügel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6445465" y="5335990"/>
            <a:ext cx="1622854" cy="479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Zughaken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4. Stand der Technik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de-DE" sz="1400" dirty="0" smtClean="0"/>
          </a:p>
          <a:p>
            <a:pPr algn="just"/>
            <a:r>
              <a:rPr lang="de-DE" sz="2000" dirty="0" smtClean="0"/>
              <a:t>Schon existieren verschiedene automatischen Kupplungen. Beispiel: Scharfenbergkupplung.</a:t>
            </a:r>
          </a:p>
          <a:p>
            <a:pPr algn="just"/>
            <a:endParaRPr lang="de-DE" sz="2000" dirty="0" smtClean="0"/>
          </a:p>
          <a:p>
            <a:pPr algn="just"/>
            <a:endParaRPr lang="de-DE" sz="2000" dirty="0"/>
          </a:p>
          <a:p>
            <a:pPr algn="just"/>
            <a:endParaRPr lang="de-DE" sz="2000" dirty="0" smtClean="0"/>
          </a:p>
          <a:p>
            <a:pPr marL="0" indent="0" algn="just">
              <a:buNone/>
            </a:pPr>
            <a:endParaRPr lang="de-DE" sz="2000" dirty="0"/>
          </a:p>
          <a:p>
            <a:pPr algn="just"/>
            <a:endParaRPr lang="de-DE" sz="2000" dirty="0" smtClean="0"/>
          </a:p>
          <a:p>
            <a:pPr marL="0" indent="0" algn="just">
              <a:buNone/>
            </a:pPr>
            <a:endParaRPr lang="de-DE" sz="2000" dirty="0" smtClean="0"/>
          </a:p>
          <a:p>
            <a:pPr algn="just"/>
            <a:endParaRPr lang="de-DE" sz="2000" dirty="0"/>
          </a:p>
          <a:p>
            <a:pPr marL="0" indent="0" algn="just">
              <a:buNone/>
            </a:pPr>
            <a:endParaRPr lang="de-DE" sz="2000" dirty="0" smtClean="0"/>
          </a:p>
          <a:p>
            <a:pPr marL="0" indent="0" algn="just">
              <a:buNone/>
            </a:pPr>
            <a:endParaRPr lang="de-DE" sz="2000" dirty="0" smtClean="0"/>
          </a:p>
          <a:p>
            <a:pPr algn="just"/>
            <a:r>
              <a:rPr lang="de-DE" sz="2000" dirty="0" smtClean="0"/>
              <a:t>Problem: Ersetzung der manuellen Kupplungen durch automatischen Kupplungen, unmöglich.</a:t>
            </a:r>
          </a:p>
          <a:p>
            <a:pPr marL="0" indent="0" algn="just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Jon Ander Ferri  -   Masterarbeit</a:t>
            </a:r>
            <a:endParaRPr lang="de-DE" dirty="0"/>
          </a:p>
        </p:txBody>
      </p:sp>
      <p:pic>
        <p:nvPicPr>
          <p:cNvPr id="1028" name="Picture 4" descr="https://upload.wikimedia.org/wikipedia/commons/a/ab/Scharfenbergkupplung-Schmalspurbahnen-Sachs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631" y="2233602"/>
            <a:ext cx="3937687" cy="295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93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4. Stand der Technik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de-DE" sz="1400" dirty="0" smtClean="0"/>
          </a:p>
          <a:p>
            <a:pPr algn="just"/>
            <a:r>
              <a:rPr lang="de-DE" sz="2000" dirty="0" smtClean="0"/>
              <a:t>Bezüglich der Roboter, verschiedene anwendbare Arte im Markt.</a:t>
            </a:r>
          </a:p>
          <a:p>
            <a:pPr algn="just"/>
            <a:endParaRPr lang="de-DE" sz="2000" dirty="0" smtClean="0"/>
          </a:p>
          <a:p>
            <a:pPr algn="just"/>
            <a:endParaRPr lang="de-DE" sz="2000" dirty="0"/>
          </a:p>
          <a:p>
            <a:pPr algn="just"/>
            <a:endParaRPr lang="de-DE" sz="2000" dirty="0" smtClean="0"/>
          </a:p>
          <a:p>
            <a:pPr marL="0" indent="0" algn="just">
              <a:buNone/>
            </a:pPr>
            <a:endParaRPr lang="de-DE" sz="2000" dirty="0"/>
          </a:p>
          <a:p>
            <a:pPr algn="just"/>
            <a:endParaRPr lang="de-DE" sz="2000" dirty="0" smtClean="0"/>
          </a:p>
          <a:p>
            <a:pPr marL="0" indent="0" algn="just">
              <a:buNone/>
            </a:pPr>
            <a:endParaRPr lang="de-DE" sz="2000" dirty="0" smtClean="0"/>
          </a:p>
          <a:p>
            <a:pPr marL="0" indent="0" algn="just">
              <a:buNone/>
            </a:pPr>
            <a:endParaRPr lang="de-DE" sz="2000" dirty="0" smtClean="0"/>
          </a:p>
          <a:p>
            <a:pPr marL="0" indent="0" algn="just">
              <a:buNone/>
            </a:pPr>
            <a:endParaRPr lang="de-DE" sz="2000" dirty="0"/>
          </a:p>
          <a:p>
            <a:pPr marL="0" indent="0" algn="just">
              <a:buNone/>
            </a:pPr>
            <a:endParaRPr lang="de-DE" sz="2000" dirty="0" smtClean="0"/>
          </a:p>
          <a:p>
            <a:pPr marL="0" indent="0" algn="just">
              <a:buNone/>
            </a:pPr>
            <a:endParaRPr lang="de-DE" sz="2000" dirty="0" smtClean="0"/>
          </a:p>
          <a:p>
            <a:pPr algn="just"/>
            <a:r>
              <a:rPr lang="de-DE" sz="2000" dirty="0" smtClean="0"/>
              <a:t>Auch möglich, einen neuen Roboter zu Konzipieren.</a:t>
            </a:r>
          </a:p>
          <a:p>
            <a:pPr marL="0" indent="0" algn="just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Jon Ander Ferri  -   Masterarbeit</a:t>
            </a:r>
            <a:endParaRPr lang="de-DE" dirty="0"/>
          </a:p>
        </p:txBody>
      </p:sp>
      <p:pic>
        <p:nvPicPr>
          <p:cNvPr id="6" name="Grafik 5" descr="http://img.directindustry.de/images_di/photo-g/14532-66536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615" y="2059347"/>
            <a:ext cx="1257300" cy="2393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/>
          <p:cNvPicPr/>
          <p:nvPr/>
        </p:nvPicPr>
        <p:blipFill>
          <a:blip r:embed="rId3"/>
          <a:stretch>
            <a:fillRect/>
          </a:stretch>
        </p:blipFill>
        <p:spPr>
          <a:xfrm>
            <a:off x="3988829" y="2204762"/>
            <a:ext cx="4371975" cy="2247900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753762" y="4525068"/>
            <a:ext cx="2875005" cy="479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Vertikal-Knickarmroboter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988829" y="4525068"/>
            <a:ext cx="4463193" cy="479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Horizontal-Knickarmroboter / SCARA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01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_master_ppt2003_de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KIT_master_ppt2003_de</Template>
  <TotalTime>0</TotalTime>
  <Words>1014</Words>
  <Application>Microsoft Office PowerPoint</Application>
  <PresentationFormat>Bildschirmpräsentation (4:3)</PresentationFormat>
  <Paragraphs>617</Paragraphs>
  <Slides>26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KIT_master_ppt2003_de</vt:lpstr>
      <vt:lpstr> Masterarbeit</vt:lpstr>
      <vt:lpstr>Gliederung</vt:lpstr>
      <vt:lpstr>1. Hintergrund</vt:lpstr>
      <vt:lpstr>1. Hintergrund</vt:lpstr>
      <vt:lpstr>2. Projektziel</vt:lpstr>
      <vt:lpstr>3. Manueller Kupplungsvorgang </vt:lpstr>
      <vt:lpstr>3. Manueller Kupplungsvorgang</vt:lpstr>
      <vt:lpstr>4. Stand der Technik</vt:lpstr>
      <vt:lpstr>4. Stand der Technik</vt:lpstr>
      <vt:lpstr>5. Generierung von Konzepten</vt:lpstr>
      <vt:lpstr>5. Generierung von Konzepten</vt:lpstr>
      <vt:lpstr>5. Generierung von Konzepten</vt:lpstr>
      <vt:lpstr>5. Generierung von Konzepten</vt:lpstr>
      <vt:lpstr>5. Generierung von Konzepten</vt:lpstr>
      <vt:lpstr>6. Lösungskonzepte</vt:lpstr>
      <vt:lpstr>6. Lösungskonzepte</vt:lpstr>
      <vt:lpstr>6. Lösungskonzepte</vt:lpstr>
      <vt:lpstr>6. Lösungskonzepte</vt:lpstr>
      <vt:lpstr>6. Lösungskonzepte</vt:lpstr>
      <vt:lpstr>6. Lösungskonzepte</vt:lpstr>
      <vt:lpstr>7. Produktbewertung</vt:lpstr>
      <vt:lpstr>7. Produktbewertung</vt:lpstr>
      <vt:lpstr>7. Produktbewertung</vt:lpstr>
      <vt:lpstr>8. Zusammenfassung und Ausblick</vt:lpstr>
      <vt:lpstr>PowerPoint-Präsentation</vt:lpstr>
      <vt:lpstr>Bildquellen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Folientitel: Arial 26pt fett 2-zeilig: Arial 22pt fett</dc:title>
  <dc:creator>Jennifer Heck</dc:creator>
  <cp:lastModifiedBy>ufeuw</cp:lastModifiedBy>
  <cp:revision>317</cp:revision>
  <dcterms:created xsi:type="dcterms:W3CDTF">2009-10-07T07:39:43Z</dcterms:created>
  <dcterms:modified xsi:type="dcterms:W3CDTF">2016-07-23T19:24:14Z</dcterms:modified>
</cp:coreProperties>
</file>